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1"/>
  </p:notesMasterIdLst>
  <p:handoutMasterIdLst>
    <p:handoutMasterId r:id="rId32"/>
  </p:handoutMasterIdLst>
  <p:sldIdLst>
    <p:sldId id="256" r:id="rId2"/>
    <p:sldId id="284" r:id="rId3"/>
    <p:sldId id="28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929">
          <p15:clr>
            <a:srgbClr val="A4A3A4"/>
          </p15:clr>
        </p15:guide>
        <p15:guide id="4" pos="245">
          <p15:clr>
            <a:srgbClr val="A4A3A4"/>
          </p15:clr>
        </p15:guide>
        <p15:guide id="5" pos="288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929"/>
        <p:guide pos="245"/>
        <p:guide pos="288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8F6DBE6-8917-6C45-8FF4-862A362BF03E}" type="slidenum">
              <a:rPr lang="en-US"/>
              <a:pPr>
                <a:defRPr/>
              </a:pPr>
              <a:t>4</a:t>
            </a:fld>
            <a:endParaRPr lang="en-US"/>
          </a:p>
        </p:txBody>
      </p:sp>
      <p:sp>
        <p:nvSpPr>
          <p:cNvPr id="438274" name="Rectangle 2"/>
          <p:cNvSpPr>
            <a:spLocks noGrp="1" noRot="1" noChangeAspect="1" noChangeArrowheads="1" noTextEdit="1"/>
          </p:cNvSpPr>
          <p:nvPr>
            <p:ph type="sldImg"/>
          </p:nvPr>
        </p:nvSpPr>
        <p:spPr>
          <a:xfrm>
            <a:off x="2144713" y="674688"/>
            <a:ext cx="2800350" cy="2100262"/>
          </a:xfrm>
          <a:ln cap="flat"/>
          <a:extLst>
            <a:ext uri="{FAA26D3D-D897-4be2-8F04-BA451C77F1D7}">
              <ma14:placeholderFlag xmlns:ma14="http://schemas.microsoft.com/office/mac/drawingml/2011/main" xmlns="" val="1"/>
            </a:ext>
          </a:extLst>
        </p:spPr>
      </p:sp>
      <p:sp>
        <p:nvSpPr>
          <p:cNvPr id="438275" name="Rectangle 3"/>
          <p:cNvSpPr>
            <a:spLocks noGrp="1" noChangeArrowheads="1"/>
          </p:cNvSpPr>
          <p:nvPr>
            <p:ph type="body" idx="1"/>
          </p:nvPr>
        </p:nvSpPr>
        <p:spPr>
          <a:xfrm>
            <a:off x="596066" y="2921334"/>
            <a:ext cx="6136063" cy="6107215"/>
          </a:xfrm>
          <a:ln/>
        </p:spPr>
        <p:txBody>
          <a:bodyPr lIns="99795" tIns="51681" rIns="99795" bIns="51681"/>
          <a:lstStyle/>
          <a:p>
            <a:pPr defTabSz="1003049">
              <a:defRPr/>
            </a:pPr>
            <a:endParaRPr lang="en-US" smtClean="0">
              <a:cs typeface="+mn-cs"/>
            </a:endParaRPr>
          </a:p>
        </p:txBody>
      </p:sp>
    </p:spTree>
    <p:extLst>
      <p:ext uri="{BB962C8B-B14F-4D97-AF65-F5344CB8AC3E}">
        <p14:creationId xmlns:p14="http://schemas.microsoft.com/office/powerpoint/2010/main" val="4020834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CC7ED45-32B9-BB40-8704-1FBBBF869FB1}" type="slidenum">
              <a:rPr lang="en-US"/>
              <a:pPr>
                <a:defRPr/>
              </a:pPr>
              <a:t>13</a:t>
            </a:fld>
            <a:endParaRPr lang="en-US"/>
          </a:p>
        </p:txBody>
      </p:sp>
      <p:sp>
        <p:nvSpPr>
          <p:cNvPr id="578562"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269057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E5EC1B0-ACBE-B347-A490-206D292A7E64}" type="slidenum">
              <a:rPr lang="en-US"/>
              <a:pPr>
                <a:defRPr/>
              </a:pPr>
              <a:t>14</a:t>
            </a:fld>
            <a:endParaRPr lang="en-US"/>
          </a:p>
        </p:txBody>
      </p:sp>
      <p:sp>
        <p:nvSpPr>
          <p:cNvPr id="587778"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888309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D410FDA-0252-6F45-AB9C-B7D3E4C47EEC}" type="slidenum">
              <a:rPr lang="en-US"/>
              <a:pPr>
                <a:defRPr/>
              </a:pPr>
              <a:t>15</a:t>
            </a:fld>
            <a:endParaRPr lang="en-US"/>
          </a:p>
        </p:txBody>
      </p:sp>
      <p:sp>
        <p:nvSpPr>
          <p:cNvPr id="58982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132771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C0AE021-D9C4-9746-8DEF-BAAB6A58DE6D}" type="slidenum">
              <a:rPr lang="en-US"/>
              <a:pPr>
                <a:defRPr/>
              </a:pPr>
              <a:t>16</a:t>
            </a:fld>
            <a:endParaRPr lang="en-US"/>
          </a:p>
        </p:txBody>
      </p:sp>
      <p:sp>
        <p:nvSpPr>
          <p:cNvPr id="59187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06753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90168B5-2BF1-0A4B-8D91-8D2D1DE2D7C8}" type="slidenum">
              <a:rPr lang="en-US"/>
              <a:pPr>
                <a:defRPr/>
              </a:pPr>
              <a:t>17</a:t>
            </a:fld>
            <a:endParaRPr lang="en-US"/>
          </a:p>
        </p:txBody>
      </p:sp>
      <p:sp>
        <p:nvSpPr>
          <p:cNvPr id="593922"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364063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E3715FE-E7D6-B449-9908-02A5EE8CA242}" type="slidenum">
              <a:rPr lang="en-US"/>
              <a:pPr>
                <a:defRPr/>
              </a:pPr>
              <a:t>20</a:t>
            </a:fld>
            <a:endParaRPr lang="en-US"/>
          </a:p>
        </p:txBody>
      </p:sp>
      <p:sp>
        <p:nvSpPr>
          <p:cNvPr id="451586" name="Rectangle 2"/>
          <p:cNvSpPr>
            <a:spLocks noGrp="1" noRot="1" noChangeAspect="1" noChangeArrowheads="1" noTextEdit="1"/>
          </p:cNvSpPr>
          <p:nvPr>
            <p:ph type="sldImg"/>
          </p:nvPr>
        </p:nvSpPr>
        <p:spPr>
          <a:xfrm>
            <a:off x="2090738" y="641350"/>
            <a:ext cx="2908300" cy="2181225"/>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263577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16975E4-1AB3-A345-9965-D40E5539DE9B}" type="slidenum">
              <a:rPr lang="en-US"/>
              <a:pPr>
                <a:defRPr/>
              </a:pPr>
              <a:t>21</a:t>
            </a:fld>
            <a:endParaRPr lang="en-US"/>
          </a:p>
        </p:txBody>
      </p:sp>
      <p:sp>
        <p:nvSpPr>
          <p:cNvPr id="46694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131120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DBBB721-8A36-0146-AB91-9A739522EA93}" type="slidenum">
              <a:rPr lang="en-US"/>
              <a:pPr>
                <a:defRPr/>
              </a:pPr>
              <a:t>22</a:t>
            </a:fld>
            <a:endParaRPr lang="en-US"/>
          </a:p>
        </p:txBody>
      </p:sp>
      <p:sp>
        <p:nvSpPr>
          <p:cNvPr id="46899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546778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4A83D5B-7703-AD4E-83DC-C322D704ED54}" type="slidenum">
              <a:rPr lang="en-US"/>
              <a:pPr>
                <a:defRPr/>
              </a:pPr>
              <a:t>23</a:t>
            </a:fld>
            <a:endParaRPr lang="en-US"/>
          </a:p>
        </p:txBody>
      </p:sp>
      <p:sp>
        <p:nvSpPr>
          <p:cNvPr id="471042"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090206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69F0D95-D93B-6948-B37C-FD825541D192}" type="slidenum">
              <a:rPr lang="en-US"/>
              <a:pPr>
                <a:defRPr/>
              </a:pPr>
              <a:t>24</a:t>
            </a:fld>
            <a:endParaRPr lang="en-US"/>
          </a:p>
        </p:txBody>
      </p:sp>
      <p:sp>
        <p:nvSpPr>
          <p:cNvPr id="473090"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737316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0BACD5E-C67F-724C-A5F3-57935B2BD244}" type="slidenum">
              <a:rPr lang="en-US"/>
              <a:pPr>
                <a:defRPr/>
              </a:pPr>
              <a:t>5</a:t>
            </a:fld>
            <a:endParaRPr lang="en-US"/>
          </a:p>
        </p:txBody>
      </p:sp>
      <p:sp>
        <p:nvSpPr>
          <p:cNvPr id="515074" name="Rectangle 2"/>
          <p:cNvSpPr>
            <a:spLocks noGrp="1" noRot="1" noChangeAspect="1" noChangeArrowheads="1" noTextEdit="1"/>
          </p:cNvSpPr>
          <p:nvPr>
            <p:ph type="sldImg"/>
          </p:nvPr>
        </p:nvSpPr>
        <p:spPr>
          <a:xfrm>
            <a:off x="1265238" y="723900"/>
            <a:ext cx="4786312" cy="3589338"/>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
        <p:nvSpPr>
          <p:cNvPr id="515075" name="Rectangle 3"/>
          <p:cNvSpPr>
            <a:spLocks noGrp="1" noChangeArrowheads="1"/>
          </p:cNvSpPr>
          <p:nvPr>
            <p:ph type="body" idx="1"/>
          </p:nvPr>
        </p:nvSpPr>
        <p:spPr>
          <a:xfrm>
            <a:off x="974494" y="4558635"/>
            <a:ext cx="5366212" cy="4319895"/>
          </a:xfrm>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88418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6B23987-C994-774C-A83E-5061C172458F}" type="slidenum">
              <a:rPr lang="en-US"/>
              <a:pPr>
                <a:defRPr/>
              </a:pPr>
              <a:t>25</a:t>
            </a:fld>
            <a:endParaRPr lang="en-US"/>
          </a:p>
        </p:txBody>
      </p:sp>
      <p:sp>
        <p:nvSpPr>
          <p:cNvPr id="475138"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57053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3AC087A-60FE-834D-89C3-9F1FF34BE820}" type="slidenum">
              <a:rPr lang="en-US"/>
              <a:pPr>
                <a:defRPr/>
              </a:pPr>
              <a:t>26</a:t>
            </a:fld>
            <a:endParaRPr lang="en-US"/>
          </a:p>
        </p:txBody>
      </p:sp>
      <p:sp>
        <p:nvSpPr>
          <p:cNvPr id="537602" name="Rectangle 2"/>
          <p:cNvSpPr>
            <a:spLocks noGrp="1" noRot="1" noChangeAspect="1" noChangeArrowheads="1" noTextEdit="1"/>
          </p:cNvSpPr>
          <p:nvPr>
            <p:ph type="sldImg"/>
          </p:nvPr>
        </p:nvSpPr>
        <p:spPr>
          <a:xfrm>
            <a:off x="1266825" y="725488"/>
            <a:ext cx="4784725" cy="3587750"/>
          </a:xfrm>
          <a:ln/>
          <a:extLst>
            <a:ext uri="{FAA26D3D-D897-4be2-8F04-BA451C77F1D7}">
              <ma14:placeholderFlag xmlns:ma14="http://schemas.microsoft.com/office/mac/drawingml/2011/main" xmlns="" val="1"/>
            </a:ext>
          </a:extLst>
        </p:spPr>
      </p:sp>
      <p:sp>
        <p:nvSpPr>
          <p:cNvPr id="537603" name="Rectangle 3"/>
          <p:cNvSpPr>
            <a:spLocks noGrp="1" noChangeArrowheads="1"/>
          </p:cNvSpPr>
          <p:nvPr>
            <p:ph type="body" idx="1"/>
          </p:nvPr>
        </p:nvSpPr>
        <p:spPr>
          <a:xfrm>
            <a:off x="976119" y="5144192"/>
            <a:ext cx="5362964" cy="3735951"/>
          </a:xfrm>
        </p:spPr>
        <p:txBody>
          <a:bodyPr lIns="93228" tIns="46614" rIns="93228" bIns="46614"/>
          <a:lstStyle/>
          <a:p>
            <a:pPr eaLnBrk="1" hangingPunct="1">
              <a:defRPr/>
            </a:pPr>
            <a:endParaRPr lang="en-US" smtClean="0">
              <a:cs typeface="+mn-cs"/>
            </a:endParaRPr>
          </a:p>
        </p:txBody>
      </p:sp>
    </p:spTree>
    <p:extLst>
      <p:ext uri="{BB962C8B-B14F-4D97-AF65-F5344CB8AC3E}">
        <p14:creationId xmlns:p14="http://schemas.microsoft.com/office/powerpoint/2010/main" val="7544770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A3B6C8F-C534-3F47-8130-7DB4F9FC576F}" type="slidenum">
              <a:rPr lang="en-US"/>
              <a:pPr>
                <a:defRPr/>
              </a:pPr>
              <a:t>27</a:t>
            </a:fld>
            <a:endParaRPr lang="en-US"/>
          </a:p>
        </p:txBody>
      </p:sp>
      <p:sp>
        <p:nvSpPr>
          <p:cNvPr id="531458" name="Rectangle 2"/>
          <p:cNvSpPr>
            <a:spLocks noGrp="1" noRot="1" noChangeAspect="1" noChangeArrowheads="1" noTextEdit="1"/>
          </p:cNvSpPr>
          <p:nvPr>
            <p:ph type="sldImg"/>
          </p:nvPr>
        </p:nvSpPr>
        <p:spPr>
          <a:xfrm>
            <a:off x="2087563"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188862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5C6A9C2-7E35-4641-AE22-21E062A4F671}" type="slidenum">
              <a:rPr lang="en-US"/>
              <a:pPr>
                <a:defRPr/>
              </a:pPr>
              <a:t>28</a:t>
            </a:fld>
            <a:endParaRPr lang="en-US"/>
          </a:p>
        </p:txBody>
      </p:sp>
      <p:sp>
        <p:nvSpPr>
          <p:cNvPr id="539650" name="Rectangle 2"/>
          <p:cNvSpPr>
            <a:spLocks noGrp="1" noRot="1" noChangeAspect="1" noChangeArrowheads="1" noTextEdit="1"/>
          </p:cNvSpPr>
          <p:nvPr>
            <p:ph type="sldImg"/>
          </p:nvPr>
        </p:nvSpPr>
        <p:spPr>
          <a:xfrm>
            <a:off x="2087563"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792337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330F7C8-62DA-7744-91DD-3D41D65E4637}" type="slidenum">
              <a:rPr lang="en-US"/>
              <a:pPr>
                <a:defRPr/>
              </a:pPr>
              <a:t>29</a:t>
            </a:fld>
            <a:endParaRPr lang="en-US"/>
          </a:p>
        </p:txBody>
      </p:sp>
      <p:sp>
        <p:nvSpPr>
          <p:cNvPr id="48742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488277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77EB5E7-6C7E-E04B-94AC-4DE1325CB069}" type="slidenum">
              <a:rPr lang="en-US"/>
              <a:pPr>
                <a:defRPr/>
              </a:pPr>
              <a:t>6</a:t>
            </a:fld>
            <a:endParaRPr lang="en-US"/>
          </a:p>
        </p:txBody>
      </p:sp>
      <p:sp>
        <p:nvSpPr>
          <p:cNvPr id="523266" name="Rectangle 2"/>
          <p:cNvSpPr>
            <a:spLocks noGrp="1" noRot="1" noChangeAspect="1" noChangeArrowheads="1" noTextEdit="1"/>
          </p:cNvSpPr>
          <p:nvPr>
            <p:ph type="sldImg"/>
          </p:nvPr>
        </p:nvSpPr>
        <p:spPr>
          <a:xfrm>
            <a:off x="1266825" y="725488"/>
            <a:ext cx="4784725" cy="3587750"/>
          </a:xfrm>
          <a:ln/>
          <a:extLst>
            <a:ext uri="{FAA26D3D-D897-4be2-8F04-BA451C77F1D7}">
              <ma14:placeholderFlag xmlns:ma14="http://schemas.microsoft.com/office/mac/drawingml/2011/main" xmlns="" val="1"/>
            </a:ext>
          </a:extLst>
        </p:spPr>
      </p:sp>
      <p:sp>
        <p:nvSpPr>
          <p:cNvPr id="523267" name="Rectangle 3"/>
          <p:cNvSpPr>
            <a:spLocks noGrp="1" noChangeArrowheads="1"/>
          </p:cNvSpPr>
          <p:nvPr>
            <p:ph type="body" idx="1"/>
          </p:nvPr>
        </p:nvSpPr>
        <p:spPr>
          <a:xfrm>
            <a:off x="976119" y="5144192"/>
            <a:ext cx="5362964" cy="3735951"/>
          </a:xfrm>
        </p:spPr>
        <p:txBody>
          <a:bodyPr lIns="93236" tIns="46618" rIns="93236" bIns="46618"/>
          <a:lstStyle/>
          <a:p>
            <a:pPr eaLnBrk="1" hangingPunct="1">
              <a:defRPr/>
            </a:pPr>
            <a:r>
              <a:rPr lang="en-US" smtClean="0">
                <a:cs typeface="+mn-cs"/>
              </a:rPr>
              <a:t>No changes.</a:t>
            </a:r>
          </a:p>
          <a:p>
            <a:pPr eaLnBrk="1" hangingPunct="1">
              <a:defRPr/>
            </a:pPr>
            <a:endParaRPr lang="en-US" smtClean="0">
              <a:cs typeface="+mn-cs"/>
            </a:endParaRPr>
          </a:p>
          <a:p>
            <a:pPr eaLnBrk="1" hangingPunct="1">
              <a:defRPr/>
            </a:pPr>
            <a:endParaRPr lang="en-US" smtClean="0">
              <a:cs typeface="+mn-cs"/>
            </a:endParaRPr>
          </a:p>
        </p:txBody>
      </p:sp>
    </p:spTree>
    <p:extLst>
      <p:ext uri="{BB962C8B-B14F-4D97-AF65-F5344CB8AC3E}">
        <p14:creationId xmlns:p14="http://schemas.microsoft.com/office/powerpoint/2010/main" val="3876881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56F4BCC-B881-C048-A2DA-D136C45B8BFB}" type="slidenum">
              <a:rPr lang="en-US"/>
              <a:pPr>
                <a:defRPr/>
              </a:pPr>
              <a:t>7</a:t>
            </a:fld>
            <a:endParaRPr lang="en-US"/>
          </a:p>
        </p:txBody>
      </p:sp>
      <p:sp>
        <p:nvSpPr>
          <p:cNvPr id="521218" name="Rectangle 2"/>
          <p:cNvSpPr>
            <a:spLocks noGrp="1" noRot="1" noChangeAspect="1" noChangeArrowheads="1" noTextEdit="1"/>
          </p:cNvSpPr>
          <p:nvPr>
            <p:ph type="sldImg"/>
          </p:nvPr>
        </p:nvSpPr>
        <p:spPr>
          <a:xfrm>
            <a:off x="1266825" y="725488"/>
            <a:ext cx="4784725" cy="3587750"/>
          </a:xfrm>
          <a:ln/>
          <a:extLst>
            <a:ext uri="{FAA26D3D-D897-4be2-8F04-BA451C77F1D7}">
              <ma14:placeholderFlag xmlns:ma14="http://schemas.microsoft.com/office/mac/drawingml/2011/main" xmlns="" val="1"/>
            </a:ext>
          </a:extLst>
        </p:spPr>
      </p:sp>
      <p:sp>
        <p:nvSpPr>
          <p:cNvPr id="521219" name="Rectangle 3"/>
          <p:cNvSpPr>
            <a:spLocks noGrp="1" noChangeArrowheads="1"/>
          </p:cNvSpPr>
          <p:nvPr>
            <p:ph type="body" idx="1"/>
          </p:nvPr>
        </p:nvSpPr>
        <p:spPr>
          <a:xfrm>
            <a:off x="976119" y="5144192"/>
            <a:ext cx="5362964" cy="3735951"/>
          </a:xfrm>
        </p:spPr>
        <p:txBody>
          <a:bodyPr lIns="93236" tIns="46618" rIns="93236" bIns="46618"/>
          <a:lstStyle/>
          <a:p>
            <a:pPr eaLnBrk="1" hangingPunct="1">
              <a:defRPr/>
            </a:pPr>
            <a:endParaRPr lang="en-US" smtClean="0">
              <a:cs typeface="+mn-cs"/>
            </a:endParaRPr>
          </a:p>
        </p:txBody>
      </p:sp>
    </p:spTree>
    <p:extLst>
      <p:ext uri="{BB962C8B-B14F-4D97-AF65-F5344CB8AC3E}">
        <p14:creationId xmlns:p14="http://schemas.microsoft.com/office/powerpoint/2010/main" val="1150624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B02D114-BF8E-BF4B-8893-40DB4F076B55}" type="slidenum">
              <a:rPr lang="en-US"/>
              <a:pPr>
                <a:defRPr/>
              </a:pPr>
              <a:t>8</a:t>
            </a:fld>
            <a:endParaRPr lang="en-US"/>
          </a:p>
        </p:txBody>
      </p:sp>
      <p:sp>
        <p:nvSpPr>
          <p:cNvPr id="44851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58859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48C8C5B-D49D-D948-B1E5-6B6DBC1D4B83}" type="slidenum">
              <a:rPr lang="en-US"/>
              <a:pPr>
                <a:defRPr/>
              </a:pPr>
              <a:t>9</a:t>
            </a:fld>
            <a:endParaRPr lang="en-US"/>
          </a:p>
        </p:txBody>
      </p:sp>
      <p:sp>
        <p:nvSpPr>
          <p:cNvPr id="605186"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456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5D2FE2F-0987-354F-9551-C6D2F63DCBF1}" type="slidenum">
              <a:rPr lang="en-US"/>
              <a:pPr>
                <a:defRPr/>
              </a:pPr>
              <a:t>10</a:t>
            </a:fld>
            <a:endParaRPr lang="en-US"/>
          </a:p>
        </p:txBody>
      </p:sp>
      <p:sp>
        <p:nvSpPr>
          <p:cNvPr id="603138"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080624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018C979-3CD1-484E-97FC-3B65F0640C3E}" type="slidenum">
              <a:rPr lang="en-US"/>
              <a:pPr>
                <a:defRPr/>
              </a:pPr>
              <a:t>11</a:t>
            </a:fld>
            <a:endParaRPr lang="en-US"/>
          </a:p>
        </p:txBody>
      </p:sp>
      <p:sp>
        <p:nvSpPr>
          <p:cNvPr id="570370"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96628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5BCC805-3360-084E-8F25-45A776B318B5}" type="slidenum">
              <a:rPr lang="en-US"/>
              <a:pPr>
                <a:defRPr/>
              </a:pPr>
              <a:t>12</a:t>
            </a:fld>
            <a:endParaRPr lang="en-US"/>
          </a:p>
        </p:txBody>
      </p:sp>
      <p:sp>
        <p:nvSpPr>
          <p:cNvPr id="576514" name="Rectangle 2"/>
          <p:cNvSpPr>
            <a:spLocks noGrp="1" noRot="1" noChangeAspect="1" noChangeArrowheads="1" noTextEdit="1"/>
          </p:cNvSpPr>
          <p:nvPr>
            <p:ph type="sldImg"/>
          </p:nvPr>
        </p:nvSpPr>
        <p:spPr>
          <a:xfrm>
            <a:off x="2081213" y="627063"/>
            <a:ext cx="2924175"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78141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Rectangle 20"/>
          <p:cNvSpPr/>
          <p:nvPr userDrawn="1"/>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73923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
        <p:nvSpPr>
          <p:cNvPr id="9" name="Rectangle 9"/>
          <p:cNvSpPr>
            <a:spLocks noChangeArrowheads="1"/>
          </p:cNvSpPr>
          <p:nvPr userDrawn="1"/>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3987286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413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7796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2408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9216204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635150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Tree>
    <p:extLst>
      <p:ext uri="{BB962C8B-B14F-4D97-AF65-F5344CB8AC3E}">
        <p14:creationId xmlns:p14="http://schemas.microsoft.com/office/powerpoint/2010/main" val="414316815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userDrawn="1"/>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1734524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84254732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6421956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0737787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53529197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73"/>
          <p:cNvSpPr>
            <a:spLocks noChangeArrowheads="1"/>
          </p:cNvSpPr>
          <p:nvPr userDrawn="1"/>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8" name="TextBox 17"/>
          <p:cNvSpPr txBox="1"/>
          <p:nvPr userDrawn="1"/>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658398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21365726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7478239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
        <p:nvSpPr>
          <p:cNvPr id="11" name="TextBox 10"/>
          <p:cNvSpPr txBox="1"/>
          <p:nvPr userDrawn="1"/>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783804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676" r:id="rId15"/>
    <p:sldLayoutId id="2147483662" r:id="rId16"/>
    <p:sldLayoutId id="2147483664" r:id="rId17"/>
    <p:sldLayoutId id="2147483672" r:id="rId18"/>
    <p:sldLayoutId id="2147483673" r:id="rId19"/>
    <p:sldLayoutId id="2147483677" r:id="rId20"/>
    <p:sldLayoutId id="2147483674" r:id="rId21"/>
    <p:sldLayoutId id="2147483675" r:id="rId22"/>
    <p:sldLayoutId id="2147483685"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PSP </a:t>
            </a:r>
            <a:r>
              <a:rPr lang="en-US" dirty="0" smtClean="0"/>
              <a:t/>
            </a:r>
            <a:br>
              <a:rPr lang="en-US" dirty="0" smtClean="0"/>
            </a:br>
            <a:r>
              <a:rPr lang="en-US" dirty="0" smtClean="0"/>
              <a:t>and </a:t>
            </a:r>
            <a:r>
              <a:rPr lang="en-US" dirty="0"/>
              <a:t>TSP</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a:p>
            <a:endParaRPr lang="en-US" dirty="0"/>
          </a:p>
        </p:txBody>
      </p:sp>
    </p:spTree>
    <p:extLst>
      <p:ext uri="{BB962C8B-B14F-4D97-AF65-F5344CB8AC3E}">
        <p14:creationId xmlns:p14="http://schemas.microsoft.com/office/powerpoint/2010/main" val="274722064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Grp="1" noChangeArrowheads="1"/>
          </p:cNvSpPr>
          <p:nvPr>
            <p:ph type="title"/>
          </p:nvPr>
        </p:nvSpPr>
        <p:spPr/>
        <p:txBody>
          <a:bodyPr/>
          <a:lstStyle/>
          <a:p>
            <a:r>
              <a:rPr lang="en-US" smtClean="0"/>
              <a:t>The Need for Change</a:t>
            </a:r>
          </a:p>
        </p:txBody>
      </p:sp>
      <p:sp>
        <p:nvSpPr>
          <p:cNvPr id="4" name="Content Placeholder 3"/>
          <p:cNvSpPr>
            <a:spLocks noGrp="1"/>
          </p:cNvSpPr>
          <p:nvPr>
            <p:ph idx="1"/>
          </p:nvPr>
        </p:nvSpPr>
        <p:spPr/>
        <p:txBody>
          <a:bodyPr/>
          <a:lstStyle/>
          <a:p>
            <a:pPr>
              <a:defRPr/>
            </a:pPr>
            <a:r>
              <a:rPr lang="en-US" dirty="0"/>
              <a:t>Many lives and businesses now depend on software.</a:t>
            </a:r>
          </a:p>
          <a:p>
            <a:pPr>
              <a:defRPr/>
            </a:pPr>
            <a:endParaRPr lang="en-US" dirty="0"/>
          </a:p>
          <a:p>
            <a:pPr>
              <a:defRPr/>
            </a:pPr>
            <a:r>
              <a:rPr lang="en-US" dirty="0"/>
              <a:t>We now need larger, more complex, and safer software systems on predictable schedules.</a:t>
            </a:r>
          </a:p>
          <a:p>
            <a:pPr>
              <a:defRPr/>
            </a:pPr>
            <a:endParaRPr lang="en-US" dirty="0"/>
          </a:p>
          <a:p>
            <a:pPr>
              <a:defRPr/>
            </a:pPr>
            <a:r>
              <a:rPr lang="en-US" dirty="0"/>
              <a:t>Without different software practices, this will not happen.</a:t>
            </a:r>
          </a:p>
          <a:p>
            <a:pPr>
              <a:defRPr/>
            </a:pPr>
            <a:endParaRPr lang="en-US" dirty="0"/>
          </a:p>
          <a:p>
            <a:pPr>
              <a:defRPr/>
            </a:pPr>
            <a:r>
              <a:rPr lang="en-US" dirty="0"/>
              <a:t>The Team Software Process (TSP) addresses this need. </a:t>
            </a:r>
          </a:p>
          <a:p>
            <a:pPr>
              <a:defRPr/>
            </a:pPr>
            <a:endParaRPr lang="en-US" dirty="0"/>
          </a:p>
          <a:p>
            <a:pPr>
              <a:defRPr/>
            </a:pPr>
            <a:r>
              <a:rPr lang="en-US" dirty="0"/>
              <a:t>The PSP provides the knowledge and skill that developers need to work on TSP teams</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TSP</a:t>
            </a:r>
          </a:p>
          <a:p>
            <a:endParaRPr lang="en-US" dirty="0"/>
          </a:p>
        </p:txBody>
      </p:sp>
    </p:spTree>
    <p:extLst>
      <p:ext uri="{BB962C8B-B14F-4D97-AF65-F5344CB8AC3E}">
        <p14:creationId xmlns:p14="http://schemas.microsoft.com/office/powerpoint/2010/main" val="163386107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ChangeArrowheads="1"/>
          </p:cNvSpPr>
          <p:nvPr>
            <p:ph type="title"/>
          </p:nvPr>
        </p:nvSpPr>
        <p:spPr/>
        <p:txBody>
          <a:bodyPr/>
          <a:lstStyle/>
          <a:p>
            <a:r>
              <a:rPr lang="en-US" smtClean="0"/>
              <a:t>Management Support -1</a:t>
            </a:r>
          </a:p>
        </p:txBody>
      </p:sp>
      <p:sp>
        <p:nvSpPr>
          <p:cNvPr id="4" name="Content Placeholder 3"/>
          <p:cNvSpPr>
            <a:spLocks noGrp="1"/>
          </p:cNvSpPr>
          <p:nvPr>
            <p:ph idx="1"/>
          </p:nvPr>
        </p:nvSpPr>
        <p:spPr/>
        <p:txBody>
          <a:bodyPr>
            <a:noAutofit/>
          </a:bodyPr>
          <a:lstStyle/>
          <a:p>
            <a:pPr>
              <a:spcBef>
                <a:spcPts val="200"/>
              </a:spcBef>
              <a:spcAft>
                <a:spcPts val="200"/>
              </a:spcAft>
              <a:defRPr/>
            </a:pPr>
            <a:r>
              <a:rPr lang="en-US" dirty="0"/>
              <a:t>The initial TSP objective is to convince management to let your team be self directed</a:t>
            </a:r>
            <a:r>
              <a:rPr lang="en-US" dirty="0" smtClean="0"/>
              <a:t>.</a:t>
            </a:r>
          </a:p>
          <a:p>
            <a:pPr>
              <a:spcBef>
                <a:spcPts val="200"/>
              </a:spcBef>
              <a:spcAft>
                <a:spcPts val="200"/>
              </a:spcAft>
              <a:defRPr/>
            </a:pPr>
            <a:endParaRPr lang="en-US" dirty="0"/>
          </a:p>
          <a:p>
            <a:pPr>
              <a:spcBef>
                <a:spcPts val="200"/>
              </a:spcBef>
              <a:spcAft>
                <a:spcPts val="200"/>
              </a:spcAft>
              <a:defRPr/>
            </a:pPr>
            <a:r>
              <a:rPr lang="en-US" dirty="0"/>
              <a:t>A self-directed team</a:t>
            </a:r>
          </a:p>
          <a:p>
            <a:pPr>
              <a:spcBef>
                <a:spcPts val="200"/>
              </a:spcBef>
              <a:spcAft>
                <a:spcPts val="200"/>
              </a:spcAft>
              <a:buFontTx/>
              <a:buChar char="•"/>
              <a:defRPr/>
            </a:pPr>
            <a:r>
              <a:rPr lang="en-US" dirty="0"/>
              <a:t> sets its own goals</a:t>
            </a:r>
          </a:p>
          <a:p>
            <a:pPr>
              <a:spcBef>
                <a:spcPts val="200"/>
              </a:spcBef>
              <a:spcAft>
                <a:spcPts val="200"/>
              </a:spcAft>
              <a:buFontTx/>
              <a:buChar char="•"/>
              <a:defRPr/>
            </a:pPr>
            <a:r>
              <a:rPr lang="en-US" dirty="0"/>
              <a:t> establishes its own roles</a:t>
            </a:r>
          </a:p>
          <a:p>
            <a:pPr>
              <a:spcBef>
                <a:spcPts val="200"/>
              </a:spcBef>
              <a:spcAft>
                <a:spcPts val="200"/>
              </a:spcAft>
              <a:buFontTx/>
              <a:buChar char="•"/>
              <a:defRPr/>
            </a:pPr>
            <a:r>
              <a:rPr lang="en-US" dirty="0"/>
              <a:t> decides on its own development strategy</a:t>
            </a:r>
          </a:p>
          <a:p>
            <a:pPr>
              <a:spcBef>
                <a:spcPts val="200"/>
              </a:spcBef>
              <a:spcAft>
                <a:spcPts val="200"/>
              </a:spcAft>
              <a:buFontTx/>
              <a:buChar char="•"/>
              <a:defRPr/>
            </a:pPr>
            <a:r>
              <a:rPr lang="en-US" dirty="0"/>
              <a:t> defines its own processes</a:t>
            </a:r>
          </a:p>
          <a:p>
            <a:pPr>
              <a:spcBef>
                <a:spcPts val="200"/>
              </a:spcBef>
              <a:spcAft>
                <a:spcPts val="200"/>
              </a:spcAft>
              <a:buFontTx/>
              <a:buChar char="•"/>
              <a:defRPr/>
            </a:pPr>
            <a:r>
              <a:rPr lang="en-US" dirty="0"/>
              <a:t> develops its own plans</a:t>
            </a:r>
          </a:p>
          <a:p>
            <a:pPr>
              <a:spcBef>
                <a:spcPts val="200"/>
              </a:spcBef>
              <a:spcAft>
                <a:spcPts val="200"/>
              </a:spcAft>
              <a:buFontTx/>
              <a:buChar char="•"/>
              <a:defRPr/>
            </a:pPr>
            <a:r>
              <a:rPr lang="en-US" dirty="0"/>
              <a:t> measures, manages, and controls its own </a:t>
            </a:r>
            <a:r>
              <a:rPr lang="en-US" dirty="0" smtClean="0"/>
              <a:t>work</a:t>
            </a:r>
          </a:p>
          <a:p>
            <a:pPr>
              <a:spcBef>
                <a:spcPts val="200"/>
              </a:spcBef>
              <a:spcAft>
                <a:spcPts val="200"/>
              </a:spcAft>
              <a:buFontTx/>
              <a:buChar char="•"/>
              <a:defRPr/>
            </a:pPr>
            <a:endParaRPr lang="en-US" dirty="0" smtClean="0"/>
          </a:p>
          <a:p>
            <a:pPr>
              <a:spcBef>
                <a:spcPts val="200"/>
              </a:spcBef>
              <a:spcAft>
                <a:spcPts val="200"/>
              </a:spcAft>
              <a:defRPr/>
            </a:pPr>
            <a:r>
              <a:rPr lang="en-US" dirty="0" smtClean="0"/>
              <a:t>Self-directed </a:t>
            </a:r>
            <a:r>
              <a:rPr lang="en-US" dirty="0"/>
              <a:t>teams do the best work</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TSP</a:t>
            </a:r>
          </a:p>
          <a:p>
            <a:endParaRPr lang="en-US" dirty="0"/>
          </a:p>
        </p:txBody>
      </p:sp>
    </p:spTree>
    <p:extLst>
      <p:ext uri="{BB962C8B-B14F-4D97-AF65-F5344CB8AC3E}">
        <p14:creationId xmlns:p14="http://schemas.microsoft.com/office/powerpoint/2010/main" val="354537838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p:txBody>
          <a:bodyPr/>
          <a:lstStyle/>
          <a:p>
            <a:r>
              <a:rPr lang="en-US" smtClean="0"/>
              <a:t>Management Support -2</a:t>
            </a:r>
          </a:p>
        </p:txBody>
      </p:sp>
      <p:sp>
        <p:nvSpPr>
          <p:cNvPr id="4" name="Content Placeholder 3"/>
          <p:cNvSpPr>
            <a:spLocks noGrp="1"/>
          </p:cNvSpPr>
          <p:nvPr>
            <p:ph idx="1"/>
          </p:nvPr>
        </p:nvSpPr>
        <p:spPr/>
        <p:txBody>
          <a:bodyPr/>
          <a:lstStyle/>
          <a:p>
            <a:pPr>
              <a:defRPr/>
            </a:pPr>
            <a:r>
              <a:rPr lang="en-US" dirty="0"/>
              <a:t>Management will support you as long as you</a:t>
            </a:r>
          </a:p>
          <a:p>
            <a:pPr>
              <a:buFontTx/>
              <a:buChar char="•"/>
              <a:defRPr/>
            </a:pPr>
            <a:r>
              <a:rPr lang="en-US" dirty="0"/>
              <a:t> strive to meet their needs</a:t>
            </a:r>
          </a:p>
          <a:p>
            <a:pPr>
              <a:buFontTx/>
              <a:buChar char="•"/>
              <a:defRPr/>
            </a:pPr>
            <a:r>
              <a:rPr lang="en-US" dirty="0"/>
              <a:t> provide regular reports on your work</a:t>
            </a:r>
          </a:p>
          <a:p>
            <a:pPr>
              <a:buFontTx/>
              <a:buChar char="•"/>
              <a:defRPr/>
            </a:pPr>
            <a:r>
              <a:rPr lang="en-US" dirty="0"/>
              <a:t> convince them that your plans are sound </a:t>
            </a:r>
          </a:p>
          <a:p>
            <a:pPr>
              <a:buFontTx/>
              <a:buChar char="•"/>
              <a:defRPr/>
            </a:pPr>
            <a:r>
              <a:rPr lang="en-US" dirty="0"/>
              <a:t> do quality work</a:t>
            </a:r>
          </a:p>
          <a:p>
            <a:pPr>
              <a:buFontTx/>
              <a:buChar char="•"/>
              <a:defRPr/>
            </a:pPr>
            <a:r>
              <a:rPr lang="en-US" dirty="0"/>
              <a:t> respond to changing needs</a:t>
            </a:r>
          </a:p>
          <a:p>
            <a:pPr>
              <a:buFontTx/>
              <a:buChar char="•"/>
              <a:defRPr/>
            </a:pPr>
            <a:r>
              <a:rPr lang="en-US" dirty="0"/>
              <a:t> come to them for help when you have </a:t>
            </a:r>
            <a:r>
              <a:rPr lang="en-US" dirty="0" smtClean="0"/>
              <a:t>problems</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TSP</a:t>
            </a:r>
          </a:p>
          <a:p>
            <a:endParaRPr lang="en-US" dirty="0"/>
          </a:p>
        </p:txBody>
      </p:sp>
    </p:spTree>
    <p:extLst>
      <p:ext uri="{BB962C8B-B14F-4D97-AF65-F5344CB8AC3E}">
        <p14:creationId xmlns:p14="http://schemas.microsoft.com/office/powerpoint/2010/main" val="79686991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ChangeArrowheads="1"/>
          </p:cNvSpPr>
          <p:nvPr>
            <p:ph type="title"/>
          </p:nvPr>
        </p:nvSpPr>
        <p:spPr/>
        <p:txBody>
          <a:bodyPr/>
          <a:lstStyle/>
          <a:p>
            <a:r>
              <a:rPr lang="en-US" smtClean="0"/>
              <a:t>Management Support -3</a:t>
            </a:r>
          </a:p>
        </p:txBody>
      </p:sp>
      <p:sp>
        <p:nvSpPr>
          <p:cNvPr id="4" name="Content Placeholder 3"/>
          <p:cNvSpPr>
            <a:spLocks noGrp="1"/>
          </p:cNvSpPr>
          <p:nvPr>
            <p:ph idx="1"/>
          </p:nvPr>
        </p:nvSpPr>
        <p:spPr/>
        <p:txBody>
          <a:bodyPr>
            <a:noAutofit/>
          </a:bodyPr>
          <a:lstStyle/>
          <a:p>
            <a:pPr>
              <a:spcBef>
                <a:spcPts val="200"/>
              </a:spcBef>
              <a:spcAft>
                <a:spcPts val="200"/>
              </a:spcAft>
              <a:defRPr/>
            </a:pPr>
            <a:r>
              <a:rPr lang="en-US" dirty="0"/>
              <a:t>Self-directed teams are a bargain</a:t>
            </a:r>
            <a:r>
              <a:rPr lang="en-US" dirty="0" smtClean="0"/>
              <a:t>.</a:t>
            </a:r>
          </a:p>
          <a:p>
            <a:pPr>
              <a:spcBef>
                <a:spcPts val="200"/>
              </a:spcBef>
              <a:spcAft>
                <a:spcPts val="200"/>
              </a:spcAft>
              <a:defRPr/>
            </a:pPr>
            <a:endParaRPr lang="en-US" dirty="0"/>
          </a:p>
          <a:p>
            <a:pPr>
              <a:spcBef>
                <a:spcPts val="200"/>
              </a:spcBef>
              <a:spcAft>
                <a:spcPts val="200"/>
              </a:spcAft>
              <a:defRPr/>
            </a:pPr>
            <a:r>
              <a:rPr lang="en-US" dirty="0"/>
              <a:t>Management will agree to your managing your own work as long as they believe that you are doing a superior job</a:t>
            </a:r>
            <a:r>
              <a:rPr lang="en-US" dirty="0" smtClean="0"/>
              <a:t>.</a:t>
            </a:r>
          </a:p>
          <a:p>
            <a:pPr>
              <a:spcBef>
                <a:spcPts val="200"/>
              </a:spcBef>
              <a:spcAft>
                <a:spcPts val="200"/>
              </a:spcAft>
              <a:defRPr/>
            </a:pPr>
            <a:endParaRPr lang="en-US" dirty="0"/>
          </a:p>
          <a:p>
            <a:pPr>
              <a:spcBef>
                <a:spcPts val="200"/>
              </a:spcBef>
              <a:spcAft>
                <a:spcPts val="200"/>
              </a:spcAft>
              <a:defRPr/>
            </a:pPr>
            <a:r>
              <a:rPr lang="en-US" dirty="0"/>
              <a:t>To convince them of this, you must</a:t>
            </a:r>
          </a:p>
          <a:p>
            <a:pPr>
              <a:spcBef>
                <a:spcPts val="200"/>
              </a:spcBef>
              <a:spcAft>
                <a:spcPts val="200"/>
              </a:spcAft>
              <a:buFontTx/>
              <a:buChar char="•"/>
              <a:defRPr/>
            </a:pPr>
            <a:r>
              <a:rPr lang="en-US" dirty="0"/>
              <a:t> maintain precise and accurate plans</a:t>
            </a:r>
          </a:p>
          <a:p>
            <a:pPr>
              <a:spcBef>
                <a:spcPts val="200"/>
              </a:spcBef>
              <a:spcAft>
                <a:spcPts val="200"/>
              </a:spcAft>
              <a:buFontTx/>
              <a:buChar char="•"/>
              <a:defRPr/>
            </a:pPr>
            <a:r>
              <a:rPr lang="en-US" dirty="0"/>
              <a:t> measure and track your work</a:t>
            </a:r>
          </a:p>
          <a:p>
            <a:pPr>
              <a:spcBef>
                <a:spcPts val="200"/>
              </a:spcBef>
              <a:spcAft>
                <a:spcPts val="200"/>
              </a:spcAft>
              <a:buFontTx/>
              <a:buChar char="•"/>
              <a:defRPr/>
            </a:pPr>
            <a:r>
              <a:rPr lang="en-US" dirty="0"/>
              <a:t> regularly show management that you are doing superior </a:t>
            </a:r>
          </a:p>
          <a:p>
            <a:pPr>
              <a:spcBef>
                <a:spcPts val="200"/>
              </a:spcBef>
              <a:spcAft>
                <a:spcPts val="200"/>
              </a:spcAft>
              <a:defRPr/>
            </a:pPr>
            <a:r>
              <a:rPr lang="en-US" dirty="0"/>
              <a:t>  </a:t>
            </a:r>
            <a:r>
              <a:rPr lang="en-US" dirty="0" smtClean="0"/>
              <a:t>work</a:t>
            </a:r>
          </a:p>
          <a:p>
            <a:pPr>
              <a:spcBef>
                <a:spcPts val="200"/>
              </a:spcBef>
              <a:spcAft>
                <a:spcPts val="200"/>
              </a:spcAft>
              <a:defRPr/>
            </a:pPr>
            <a:endParaRPr lang="en-US" dirty="0"/>
          </a:p>
          <a:p>
            <a:pPr>
              <a:spcBef>
                <a:spcPts val="200"/>
              </a:spcBef>
              <a:spcAft>
                <a:spcPts val="200"/>
              </a:spcAft>
              <a:defRPr/>
            </a:pPr>
            <a:r>
              <a:rPr lang="en-US" dirty="0"/>
              <a:t>The PSP shows you how to do this</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TSP</a:t>
            </a:r>
          </a:p>
          <a:p>
            <a:endParaRPr lang="en-US" dirty="0"/>
          </a:p>
        </p:txBody>
      </p:sp>
    </p:spTree>
    <p:extLst>
      <p:ext uri="{BB962C8B-B14F-4D97-AF65-F5344CB8AC3E}">
        <p14:creationId xmlns:p14="http://schemas.microsoft.com/office/powerpoint/2010/main" val="298170916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754" name="Rectangle 2"/>
          <p:cNvSpPr>
            <a:spLocks noGrp="1" noChangeArrowheads="1"/>
          </p:cNvSpPr>
          <p:nvPr>
            <p:ph type="title"/>
          </p:nvPr>
        </p:nvSpPr>
        <p:spPr/>
        <p:txBody>
          <a:bodyPr/>
          <a:lstStyle/>
          <a:p>
            <a:r>
              <a:rPr lang="en-US" smtClean="0"/>
              <a:t>PSP Principles -1</a:t>
            </a:r>
          </a:p>
        </p:txBody>
      </p:sp>
      <p:sp>
        <p:nvSpPr>
          <p:cNvPr id="4" name="Content Placeholder 3"/>
          <p:cNvSpPr>
            <a:spLocks noGrp="1"/>
          </p:cNvSpPr>
          <p:nvPr>
            <p:ph idx="1"/>
          </p:nvPr>
        </p:nvSpPr>
        <p:spPr/>
        <p:txBody>
          <a:bodyPr/>
          <a:lstStyle/>
          <a:p>
            <a:pPr>
              <a:defRPr/>
            </a:pPr>
            <a:r>
              <a:rPr lang="en-US" dirty="0"/>
              <a:t>The quality of a software system is determined by the quality of its worst components.</a:t>
            </a:r>
          </a:p>
          <a:p>
            <a:pPr>
              <a:defRPr/>
            </a:pPr>
            <a:endParaRPr lang="en-US" dirty="0"/>
          </a:p>
          <a:p>
            <a:pPr>
              <a:defRPr/>
            </a:pPr>
            <a:r>
              <a:rPr lang="en-US" dirty="0"/>
              <a:t>The quality of a software component is governed by the individual who developed it.</a:t>
            </a:r>
          </a:p>
          <a:p>
            <a:pPr>
              <a:defRPr/>
            </a:pPr>
            <a:endParaRPr lang="en-US" dirty="0"/>
          </a:p>
          <a:p>
            <a:pPr>
              <a:defRPr/>
            </a:pPr>
            <a:r>
              <a:rPr lang="en-US" dirty="0"/>
              <a:t>The quality of a software component is governed by the quality of the process used to develop it.</a:t>
            </a:r>
          </a:p>
          <a:p>
            <a:pPr>
              <a:defRPr/>
            </a:pPr>
            <a:endParaRPr lang="en-US" dirty="0"/>
          </a:p>
          <a:p>
            <a:pPr>
              <a:defRPr/>
            </a:pPr>
            <a:r>
              <a:rPr lang="en-US" dirty="0"/>
              <a:t>The key to quality is the individual developer</a:t>
            </a:r>
            <a:r>
              <a:rPr lang="ja-JP" altLang="en-US" dirty="0">
                <a:latin typeface="Arial"/>
              </a:rPr>
              <a:t>’</a:t>
            </a:r>
            <a:r>
              <a:rPr lang="en-US" dirty="0"/>
              <a:t>s skill, commitment, and personal process discipline</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29943444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p:txBody>
          <a:bodyPr/>
          <a:lstStyle/>
          <a:p>
            <a:r>
              <a:rPr lang="en-US" smtClean="0"/>
              <a:t>PSP Principles -2</a:t>
            </a:r>
          </a:p>
        </p:txBody>
      </p:sp>
      <p:sp>
        <p:nvSpPr>
          <p:cNvPr id="4" name="Content Placeholder 3"/>
          <p:cNvSpPr>
            <a:spLocks noGrp="1"/>
          </p:cNvSpPr>
          <p:nvPr>
            <p:ph idx="1"/>
          </p:nvPr>
        </p:nvSpPr>
        <p:spPr/>
        <p:txBody>
          <a:bodyPr/>
          <a:lstStyle/>
          <a:p>
            <a:pPr>
              <a:defRPr/>
            </a:pPr>
            <a:r>
              <a:rPr lang="en-US" dirty="0"/>
              <a:t>As a software professional, you are responsible for your personal process.</a:t>
            </a:r>
          </a:p>
          <a:p>
            <a:pPr>
              <a:defRPr/>
            </a:pPr>
            <a:endParaRPr lang="en-US" dirty="0"/>
          </a:p>
          <a:p>
            <a:pPr>
              <a:defRPr/>
            </a:pPr>
            <a:r>
              <a:rPr lang="en-US" dirty="0"/>
              <a:t>You should measure, track, and analyze your work. </a:t>
            </a:r>
          </a:p>
          <a:p>
            <a:pPr>
              <a:defRPr/>
            </a:pPr>
            <a:endParaRPr lang="en-US" dirty="0"/>
          </a:p>
          <a:p>
            <a:pPr>
              <a:defRPr/>
            </a:pPr>
            <a:r>
              <a:rPr lang="en-US" dirty="0"/>
              <a:t>You should learn from your performance variations.</a:t>
            </a:r>
          </a:p>
          <a:p>
            <a:pPr>
              <a:defRPr/>
            </a:pPr>
            <a:endParaRPr lang="en-US" dirty="0"/>
          </a:p>
          <a:p>
            <a:pPr>
              <a:defRPr/>
            </a:pPr>
            <a:r>
              <a:rPr lang="en-US" dirty="0"/>
              <a:t>You should incorporate lessons learned into your personal practices</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29299643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50" name="Rectangle 2"/>
          <p:cNvSpPr>
            <a:spLocks noGrp="1" noChangeArrowheads="1"/>
          </p:cNvSpPr>
          <p:nvPr>
            <p:ph type="title"/>
          </p:nvPr>
        </p:nvSpPr>
        <p:spPr/>
        <p:txBody>
          <a:bodyPr/>
          <a:lstStyle/>
          <a:p>
            <a:r>
              <a:rPr lang="en-US" smtClean="0"/>
              <a:t>What Does a PSP Provide? </a:t>
            </a:r>
          </a:p>
        </p:txBody>
      </p:sp>
      <p:sp>
        <p:nvSpPr>
          <p:cNvPr id="4" name="Content Placeholder 3"/>
          <p:cNvSpPr>
            <a:spLocks noGrp="1"/>
          </p:cNvSpPr>
          <p:nvPr>
            <p:ph idx="1"/>
          </p:nvPr>
        </p:nvSpPr>
        <p:spPr/>
        <p:txBody>
          <a:bodyPr/>
          <a:lstStyle/>
          <a:p>
            <a:pPr>
              <a:defRPr/>
            </a:pPr>
            <a:r>
              <a:rPr lang="en-US" dirty="0"/>
              <a:t>A stable, mature PSP allows you to</a:t>
            </a:r>
          </a:p>
          <a:p>
            <a:pPr lvl="1">
              <a:defRPr/>
            </a:pPr>
            <a:r>
              <a:rPr lang="en-US" dirty="0"/>
              <a:t>estimate and plan your work</a:t>
            </a:r>
          </a:p>
          <a:p>
            <a:pPr lvl="1">
              <a:defRPr/>
            </a:pPr>
            <a:r>
              <a:rPr lang="en-US" dirty="0"/>
              <a:t>meet your commitments</a:t>
            </a:r>
          </a:p>
          <a:p>
            <a:pPr lvl="1">
              <a:defRPr/>
            </a:pPr>
            <a:r>
              <a:rPr lang="en-US" dirty="0"/>
              <a:t>resist unreasonable commitment pressures</a:t>
            </a:r>
          </a:p>
          <a:p>
            <a:pPr>
              <a:defRPr/>
            </a:pPr>
            <a:endParaRPr lang="en-US" dirty="0"/>
          </a:p>
          <a:p>
            <a:pPr>
              <a:defRPr/>
            </a:pPr>
            <a:r>
              <a:rPr lang="en-US" dirty="0"/>
              <a:t>You will also</a:t>
            </a:r>
          </a:p>
          <a:p>
            <a:pPr lvl="1">
              <a:defRPr/>
            </a:pPr>
            <a:r>
              <a:rPr lang="en-US" dirty="0"/>
              <a:t>understand your current performance</a:t>
            </a:r>
          </a:p>
          <a:p>
            <a:pPr lvl="1">
              <a:defRPr/>
            </a:pPr>
            <a:r>
              <a:rPr lang="en-US" dirty="0"/>
              <a:t>be better equipped to improve your capability  </a:t>
            </a:r>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325472023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p:txBody>
          <a:bodyPr/>
          <a:lstStyle/>
          <a:p>
            <a:r>
              <a:rPr lang="en-US" smtClean="0"/>
              <a:t>What Does the PSP Provide? </a:t>
            </a:r>
          </a:p>
        </p:txBody>
      </p:sp>
      <p:sp>
        <p:nvSpPr>
          <p:cNvPr id="5" name="Content Placeholder 4"/>
          <p:cNvSpPr>
            <a:spLocks noGrp="1"/>
          </p:cNvSpPr>
          <p:nvPr>
            <p:ph idx="1"/>
          </p:nvPr>
        </p:nvSpPr>
        <p:spPr/>
        <p:txBody>
          <a:bodyPr/>
          <a:lstStyle/>
          <a:p>
            <a:pPr>
              <a:defRPr/>
            </a:pPr>
            <a:r>
              <a:rPr lang="en-US" dirty="0"/>
              <a:t>The PSP provides</a:t>
            </a:r>
          </a:p>
          <a:p>
            <a:pPr lvl="1">
              <a:defRPr/>
            </a:pPr>
            <a:r>
              <a:rPr lang="en-US" dirty="0"/>
              <a:t>a proven basis for developing and using an industrial-strength personal process</a:t>
            </a:r>
          </a:p>
          <a:p>
            <a:pPr lvl="1">
              <a:defRPr/>
            </a:pPr>
            <a:r>
              <a:rPr lang="en-US" dirty="0"/>
              <a:t>a discipline that shows you how to improve your personal process</a:t>
            </a:r>
          </a:p>
          <a:p>
            <a:pPr lvl="1">
              <a:defRPr/>
            </a:pPr>
            <a:r>
              <a:rPr lang="en-US" dirty="0"/>
              <a:t>the data to continually improve the productivity, quality, and predictability of your </a:t>
            </a:r>
            <a:r>
              <a:rPr lang="en-US" dirty="0" smtClean="0"/>
              <a:t>work</a:t>
            </a:r>
            <a:endParaRPr lang="en-US" dirty="0"/>
          </a:p>
        </p:txBody>
      </p:sp>
      <p:sp>
        <p:nvSpPr>
          <p:cNvPr id="6" name="Text Placeholder 5"/>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130927204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p:txBody>
          <a:bodyPr/>
          <a:lstStyle/>
          <a:p>
            <a:r>
              <a:rPr lang="en-US" smtClean="0"/>
              <a:t>What is the PSP?</a:t>
            </a:r>
          </a:p>
        </p:txBody>
      </p:sp>
      <p:sp>
        <p:nvSpPr>
          <p:cNvPr id="4" name="Content Placeholder 3"/>
          <p:cNvSpPr>
            <a:spLocks noGrp="1"/>
          </p:cNvSpPr>
          <p:nvPr>
            <p:ph idx="1"/>
          </p:nvPr>
        </p:nvSpPr>
        <p:spPr/>
        <p:txBody>
          <a:bodyPr/>
          <a:lstStyle/>
          <a:p>
            <a:pPr>
              <a:defRPr/>
            </a:pPr>
            <a:r>
              <a:rPr lang="en-US" dirty="0"/>
              <a:t>The PSP is a personal process for developing software or for doing any other defined activity.  The PSP includes</a:t>
            </a:r>
          </a:p>
          <a:p>
            <a:pPr lvl="1">
              <a:defRPr/>
            </a:pPr>
            <a:r>
              <a:rPr lang="en-US" dirty="0"/>
              <a:t> defined steps</a:t>
            </a:r>
          </a:p>
          <a:p>
            <a:pPr lvl="1">
              <a:defRPr/>
            </a:pPr>
            <a:r>
              <a:rPr lang="en-US" dirty="0"/>
              <a:t> forms</a:t>
            </a:r>
          </a:p>
          <a:p>
            <a:pPr lvl="1">
              <a:defRPr/>
            </a:pPr>
            <a:r>
              <a:rPr lang="en-US" dirty="0"/>
              <a:t> standards</a:t>
            </a:r>
          </a:p>
          <a:p>
            <a:pPr>
              <a:defRPr/>
            </a:pPr>
            <a:endParaRPr lang="en-US" dirty="0"/>
          </a:p>
          <a:p>
            <a:pPr>
              <a:defRPr/>
            </a:pPr>
            <a:r>
              <a:rPr lang="en-US" dirty="0"/>
              <a:t>It provides a measurement and analysis framework for characterizing and managing your personal work.</a:t>
            </a:r>
          </a:p>
          <a:p>
            <a:pPr>
              <a:defRPr/>
            </a:pPr>
            <a:endParaRPr lang="en-US" dirty="0"/>
          </a:p>
          <a:p>
            <a:pPr>
              <a:defRPr/>
            </a:pPr>
            <a:r>
              <a:rPr lang="en-US" dirty="0"/>
              <a:t>It is also a defined procedure that helps you to improve your personal performance</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35287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lstStyle/>
          <a:p>
            <a:r>
              <a:rPr lang="en-US" smtClean="0"/>
              <a:t>The PSP Process Flow</a:t>
            </a:r>
          </a:p>
        </p:txBody>
      </p:sp>
      <p:sp>
        <p:nvSpPr>
          <p:cNvPr id="6" name="Text Placeholder 5"/>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pic>
        <p:nvPicPr>
          <p:cNvPr id="9" name="Picture 31" descr="S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994" y="1123950"/>
            <a:ext cx="7735887" cy="4894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1742205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r>
              <a:rPr lang="en-US" smtClean="0"/>
              <a:t>The Personal Software Process</a:t>
            </a:r>
          </a:p>
        </p:txBody>
      </p:sp>
      <p:sp>
        <p:nvSpPr>
          <p:cNvPr id="4" name="Content Placeholder 3"/>
          <p:cNvSpPr>
            <a:spLocks noGrp="1"/>
          </p:cNvSpPr>
          <p:nvPr>
            <p:ph idx="1"/>
          </p:nvPr>
        </p:nvSpPr>
        <p:spPr/>
        <p:txBody>
          <a:bodyPr/>
          <a:lstStyle/>
          <a:p>
            <a:pPr>
              <a:defRPr/>
            </a:pPr>
            <a:r>
              <a:rPr lang="en-US" dirty="0"/>
              <a:t>The PSP process is designed for individual use.</a:t>
            </a:r>
          </a:p>
          <a:p>
            <a:pPr>
              <a:defRPr/>
            </a:pPr>
            <a:endParaRPr lang="en-US" dirty="0"/>
          </a:p>
          <a:p>
            <a:pPr>
              <a:defRPr/>
            </a:pPr>
            <a:r>
              <a:rPr lang="en-US" dirty="0"/>
              <a:t>It is based on scaled-down industrial software practice. </a:t>
            </a:r>
          </a:p>
          <a:p>
            <a:pPr>
              <a:defRPr/>
            </a:pPr>
            <a:endParaRPr lang="en-US" dirty="0"/>
          </a:p>
          <a:p>
            <a:pPr>
              <a:defRPr/>
            </a:pPr>
            <a:r>
              <a:rPr lang="en-US" dirty="0"/>
              <a:t>The PSP course demonstrates the value of using a defined and measured process.</a:t>
            </a:r>
          </a:p>
          <a:p>
            <a:pPr>
              <a:defRPr/>
            </a:pPr>
            <a:endParaRPr lang="en-US" dirty="0"/>
          </a:p>
          <a:p>
            <a:pPr>
              <a:defRPr/>
            </a:pPr>
            <a:r>
              <a:rPr lang="en-US" dirty="0"/>
              <a:t>It helps you and your organization meet the increasing demands for high quality and timely software</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255918938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title"/>
          </p:nvPr>
        </p:nvSpPr>
        <p:spPr/>
        <p:txBody>
          <a:bodyPr/>
          <a:lstStyle/>
          <a:p>
            <a:r>
              <a:rPr lang="en-US" smtClean="0"/>
              <a:t>Learning the PSP -1 </a:t>
            </a:r>
          </a:p>
        </p:txBody>
      </p:sp>
      <p:sp>
        <p:nvSpPr>
          <p:cNvPr id="6" name="Content Placeholder 5"/>
          <p:cNvSpPr>
            <a:spLocks noGrp="1"/>
          </p:cNvSpPr>
          <p:nvPr>
            <p:ph idx="1"/>
          </p:nvPr>
        </p:nvSpPr>
        <p:spPr/>
        <p:txBody>
          <a:bodyPr/>
          <a:lstStyle/>
          <a:p>
            <a:pPr>
              <a:defRPr/>
            </a:pPr>
            <a:r>
              <a:rPr lang="en-US" dirty="0"/>
              <a:t>The PSP is introduced in six upward-compatible steps.</a:t>
            </a:r>
          </a:p>
          <a:p>
            <a:pPr>
              <a:defRPr/>
            </a:pPr>
            <a:endParaRPr lang="en-US" dirty="0"/>
          </a:p>
          <a:p>
            <a:pPr>
              <a:defRPr/>
            </a:pPr>
            <a:r>
              <a:rPr lang="en-US" dirty="0"/>
              <a:t>You write one or more module-sized programs at each step.</a:t>
            </a:r>
          </a:p>
          <a:p>
            <a:pPr>
              <a:defRPr/>
            </a:pPr>
            <a:endParaRPr lang="en-US" dirty="0"/>
          </a:p>
          <a:p>
            <a:pPr>
              <a:defRPr/>
            </a:pPr>
            <a:r>
              <a:rPr lang="en-US" dirty="0"/>
              <a:t>You gather and analyze data on your work.</a:t>
            </a:r>
          </a:p>
          <a:p>
            <a:pPr>
              <a:defRPr/>
            </a:pPr>
            <a:endParaRPr lang="en-US" dirty="0"/>
          </a:p>
          <a:p>
            <a:pPr>
              <a:defRPr/>
            </a:pPr>
            <a:r>
              <a:rPr lang="en-US" dirty="0"/>
              <a:t>You use the results to improve your personal performance</a:t>
            </a:r>
            <a:r>
              <a:rPr lang="en-US" dirty="0" smtClean="0"/>
              <a:t>.</a:t>
            </a:r>
            <a:endParaRPr lang="en-US" dirty="0"/>
          </a:p>
        </p:txBody>
      </p:sp>
      <p:sp>
        <p:nvSpPr>
          <p:cNvPr id="7" name="Text Placeholder 6"/>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319242395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ChangeArrowheads="1"/>
          </p:cNvSpPr>
          <p:nvPr/>
        </p:nvSpPr>
        <p:spPr bwMode="auto">
          <a:xfrm>
            <a:off x="1143000" y="1320800"/>
            <a:ext cx="7543800" cy="2286000"/>
          </a:xfrm>
          <a:prstGeom prst="rect">
            <a:avLst/>
          </a:prstGeom>
          <a:noFill/>
          <a:ln>
            <a:noFill/>
          </a:ln>
          <a:effectLst/>
          <a:extLst>
            <a:ext uri="{909E8E84-426E-40dd-AFC4-6F175D3DCCD1}">
              <a14:hiddenFill xmlns:a14="http://schemas.microsoft.com/office/drawing/2010/main" xmlns="">
                <a:solidFill>
                  <a:srgbClr val="CC99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67971" name="Rectangle 3"/>
          <p:cNvSpPr>
            <a:spLocks noChangeArrowheads="1"/>
          </p:cNvSpPr>
          <p:nvPr/>
        </p:nvSpPr>
        <p:spPr bwMode="auto">
          <a:xfrm>
            <a:off x="1143000" y="3606800"/>
            <a:ext cx="7543800" cy="2514600"/>
          </a:xfrm>
          <a:prstGeom prst="rect">
            <a:avLst/>
          </a:prstGeom>
          <a:noFill/>
          <a:ln>
            <a:noFill/>
          </a:ln>
          <a:effectLst/>
          <a:extLst>
            <a:ext uri="{909E8E84-426E-40dd-AFC4-6F175D3DCCD1}">
              <a14:hiddenFill xmlns:a14="http://schemas.microsoft.com/office/drawing/2010/main" xmlns="">
                <a:gradFill rotWithShape="0">
                  <a:gsLst>
                    <a:gs pos="0">
                      <a:schemeClr val="tx2"/>
                    </a:gs>
                    <a:gs pos="100000">
                      <a:schemeClr val="tx2">
                        <a:gamma/>
                        <a:tint val="0"/>
                        <a:invGamma/>
                      </a:schemeClr>
                    </a:gs>
                  </a:gsLst>
                  <a:path path="rect">
                    <a:fillToRect l="100000" t="100000"/>
                  </a:path>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67972" name="Rectangle 4"/>
          <p:cNvSpPr>
            <a:spLocks noGrp="1" noChangeArrowheads="1"/>
          </p:cNvSpPr>
          <p:nvPr>
            <p:ph type="title"/>
          </p:nvPr>
        </p:nvSpPr>
        <p:spPr/>
        <p:txBody>
          <a:bodyPr/>
          <a:lstStyle/>
          <a:p>
            <a:r>
              <a:rPr lang="en-US" smtClean="0"/>
              <a:t>Learning the PSP -2 </a:t>
            </a:r>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pic>
        <p:nvPicPr>
          <p:cNvPr id="10" name="Picture 17" descr="S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3425" y="1123950"/>
            <a:ext cx="5137150" cy="452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2352264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lstStyle/>
          <a:p>
            <a:r>
              <a:rPr lang="en-US" smtClean="0"/>
              <a:t>Learning the PSP -3</a:t>
            </a:r>
          </a:p>
        </p:txBody>
      </p:sp>
      <p:sp>
        <p:nvSpPr>
          <p:cNvPr id="4" name="Content Placeholder 3"/>
          <p:cNvSpPr>
            <a:spLocks noGrp="1"/>
          </p:cNvSpPr>
          <p:nvPr>
            <p:ph idx="1"/>
          </p:nvPr>
        </p:nvSpPr>
        <p:spPr/>
        <p:txBody>
          <a:bodyPr/>
          <a:lstStyle/>
          <a:p>
            <a:pPr marL="128588" indent="-128588">
              <a:tabLst>
                <a:tab pos="914400" algn="l"/>
              </a:tabLst>
              <a:defRPr/>
            </a:pPr>
            <a:r>
              <a:rPr lang="en-US" dirty="0"/>
              <a:t>PSP0:	You establish a measured performance baseline.</a:t>
            </a:r>
          </a:p>
          <a:p>
            <a:pPr marL="128588" indent="-128588">
              <a:tabLst>
                <a:tab pos="914400" algn="l"/>
              </a:tabLst>
              <a:defRPr/>
            </a:pPr>
            <a:endParaRPr lang="en-US" dirty="0"/>
          </a:p>
          <a:p>
            <a:pPr marL="128588" indent="-128588">
              <a:tabLst>
                <a:tab pos="914400" algn="l"/>
              </a:tabLst>
              <a:defRPr/>
            </a:pPr>
            <a:r>
              <a:rPr lang="en-US" dirty="0"/>
              <a:t>PSP1:	You make size, resource, and schedule plans.</a:t>
            </a:r>
          </a:p>
          <a:p>
            <a:pPr marL="128588" indent="-128588">
              <a:tabLst>
                <a:tab pos="914400" algn="l"/>
              </a:tabLst>
              <a:defRPr/>
            </a:pPr>
            <a:endParaRPr lang="en-US" dirty="0"/>
          </a:p>
          <a:p>
            <a:pPr marL="128588" indent="-128588">
              <a:tabLst>
                <a:tab pos="914400" algn="l"/>
              </a:tabLst>
              <a:defRPr/>
            </a:pPr>
            <a:r>
              <a:rPr lang="en-US" dirty="0"/>
              <a:t>PSP2:	You practice defect and yield management</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191942692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r>
              <a:rPr lang="en-US" smtClean="0"/>
              <a:t>At Course Conclusion</a:t>
            </a:r>
          </a:p>
        </p:txBody>
      </p:sp>
      <p:sp>
        <p:nvSpPr>
          <p:cNvPr id="4" name="Content Placeholder 3"/>
          <p:cNvSpPr>
            <a:spLocks noGrp="1"/>
          </p:cNvSpPr>
          <p:nvPr>
            <p:ph idx="1"/>
          </p:nvPr>
        </p:nvSpPr>
        <p:spPr>
          <a:xfrm>
            <a:off x="401933" y="1081758"/>
            <a:ext cx="8320035" cy="3512218"/>
          </a:xfrm>
        </p:spPr>
        <p:txBody>
          <a:bodyPr/>
          <a:lstStyle/>
          <a:p>
            <a:pPr>
              <a:defRPr/>
            </a:pPr>
            <a:r>
              <a:rPr lang="en-US" dirty="0"/>
              <a:t>You will have practiced the key elements of an industrial-strength software process.*</a:t>
            </a:r>
          </a:p>
          <a:p>
            <a:pPr>
              <a:defRPr/>
            </a:pPr>
            <a:endParaRPr lang="en-US" dirty="0"/>
          </a:p>
          <a:p>
            <a:pPr>
              <a:defRPr/>
            </a:pPr>
            <a:r>
              <a:rPr lang="en-US" dirty="0"/>
              <a:t>You will understand which methods are most effective for you.</a:t>
            </a:r>
          </a:p>
          <a:p>
            <a:pPr>
              <a:defRPr/>
            </a:pPr>
            <a:endParaRPr lang="en-US" dirty="0"/>
          </a:p>
          <a:p>
            <a:pPr>
              <a:defRPr/>
            </a:pPr>
            <a:r>
              <a:rPr lang="en-US" dirty="0"/>
              <a:t>You will do better work.</a:t>
            </a:r>
          </a:p>
          <a:p>
            <a:pPr>
              <a:defRPr/>
            </a:pPr>
            <a:endParaRPr lang="en-US" dirty="0"/>
          </a:p>
          <a:p>
            <a:pPr>
              <a:defRPr/>
            </a:pPr>
            <a:r>
              <a:rPr lang="en-US" dirty="0"/>
              <a:t>You will have long-term improvement goals</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
        <p:nvSpPr>
          <p:cNvPr id="472069" name="Text Box 5"/>
          <p:cNvSpPr txBox="1">
            <a:spLocks noChangeArrowheads="1"/>
          </p:cNvSpPr>
          <p:nvPr/>
        </p:nvSpPr>
        <p:spPr bwMode="auto">
          <a:xfrm>
            <a:off x="388938" y="5934349"/>
            <a:ext cx="4191051"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400" dirty="0">
                <a:latin typeface="Arial"/>
                <a:cs typeface="Arial"/>
              </a:rPr>
              <a:t>*These are generally called CMMI level 5 processes.</a:t>
            </a:r>
          </a:p>
        </p:txBody>
      </p:sp>
    </p:spTree>
    <p:extLst>
      <p:ext uri="{BB962C8B-B14F-4D97-AF65-F5344CB8AC3E}">
        <p14:creationId xmlns:p14="http://schemas.microsoft.com/office/powerpoint/2010/main" val="387998999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p:txBody>
          <a:bodyPr/>
          <a:lstStyle/>
          <a:p>
            <a:r>
              <a:rPr lang="en-US" smtClean="0"/>
              <a:t>Course Results</a:t>
            </a:r>
          </a:p>
        </p:txBody>
      </p:sp>
      <p:sp>
        <p:nvSpPr>
          <p:cNvPr id="4" name="Content Placeholder 3"/>
          <p:cNvSpPr>
            <a:spLocks noGrp="1"/>
          </p:cNvSpPr>
          <p:nvPr>
            <p:ph idx="1"/>
          </p:nvPr>
        </p:nvSpPr>
        <p:spPr/>
        <p:txBody>
          <a:bodyPr/>
          <a:lstStyle/>
          <a:p>
            <a:pPr>
              <a:defRPr/>
            </a:pPr>
            <a:r>
              <a:rPr lang="en-US" dirty="0"/>
              <a:t>We now have data on over 30,000 programs written using the PSP.</a:t>
            </a:r>
          </a:p>
          <a:p>
            <a:pPr>
              <a:defRPr/>
            </a:pPr>
            <a:endParaRPr lang="en-US" dirty="0"/>
          </a:p>
          <a:p>
            <a:pPr>
              <a:defRPr/>
            </a:pPr>
            <a:r>
              <a:rPr lang="en-US" dirty="0"/>
              <a:t>The following charts show how others have improved during the PSP course.</a:t>
            </a:r>
          </a:p>
          <a:p>
            <a:pPr lvl="1">
              <a:defRPr/>
            </a:pPr>
            <a:r>
              <a:rPr lang="en-US" dirty="0"/>
              <a:t>effort estimating</a:t>
            </a:r>
          </a:p>
          <a:p>
            <a:pPr lvl="1">
              <a:defRPr/>
            </a:pPr>
            <a:r>
              <a:rPr lang="en-US" dirty="0"/>
              <a:t>compile and test time</a:t>
            </a:r>
          </a:p>
          <a:p>
            <a:pPr lvl="1">
              <a:defRPr/>
            </a:pPr>
            <a:r>
              <a:rPr lang="en-US" dirty="0" smtClean="0"/>
              <a:t>productivity</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47557506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9" name="Rectangle 3"/>
          <p:cNvSpPr>
            <a:spLocks noGrp="1" noChangeArrowheads="1"/>
          </p:cNvSpPr>
          <p:nvPr>
            <p:ph type="title"/>
          </p:nvPr>
        </p:nvSpPr>
        <p:spPr/>
        <p:txBody>
          <a:bodyPr/>
          <a:lstStyle/>
          <a:p>
            <a:r>
              <a:rPr lang="en-US" smtClean="0"/>
              <a:t>PSP Effort Estimating Accuracy </a:t>
            </a:r>
          </a:p>
        </p:txBody>
      </p:sp>
      <p:sp>
        <p:nvSpPr>
          <p:cNvPr id="5" name="Content Placeholder 4"/>
          <p:cNvSpPr>
            <a:spLocks noGrp="1"/>
          </p:cNvSpPr>
          <p:nvPr>
            <p:ph sz="half" idx="1"/>
          </p:nvPr>
        </p:nvSpPr>
        <p:spPr>
          <a:xfrm>
            <a:off x="388939" y="1076898"/>
            <a:ext cx="3823495" cy="789838"/>
          </a:xfrm>
        </p:spPr>
        <p:txBody>
          <a:bodyPr>
            <a:normAutofit/>
          </a:bodyPr>
          <a:lstStyle/>
          <a:p>
            <a:r>
              <a:rPr lang="en-US" dirty="0"/>
              <a:t>Majority are under</a:t>
            </a:r>
            <a:r>
              <a:rPr lang="en-US" dirty="0" smtClean="0"/>
              <a:t>-</a:t>
            </a:r>
            <a:br>
              <a:rPr lang="en-US" dirty="0" smtClean="0"/>
            </a:br>
            <a:r>
              <a:rPr lang="en-US" dirty="0" smtClean="0"/>
              <a:t>Estimating</a:t>
            </a:r>
            <a:endParaRPr lang="en-US" dirty="0"/>
          </a:p>
          <a:p>
            <a:endParaRPr lang="en-US" dirty="0"/>
          </a:p>
          <a:p>
            <a:endParaRPr lang="en-US" dirty="0"/>
          </a:p>
        </p:txBody>
      </p:sp>
      <p:sp>
        <p:nvSpPr>
          <p:cNvPr id="194" name="Content Placeholder 4"/>
          <p:cNvSpPr>
            <a:spLocks noGrp="1"/>
          </p:cNvSpPr>
          <p:nvPr>
            <p:ph sz="half" idx="2"/>
          </p:nvPr>
        </p:nvSpPr>
        <p:spPr>
          <a:xfrm>
            <a:off x="388939" y="4566216"/>
            <a:ext cx="3823495" cy="811927"/>
          </a:xfrm>
        </p:spPr>
        <p:txBody>
          <a:bodyPr>
            <a:normAutofit/>
          </a:bodyPr>
          <a:lstStyle/>
          <a:p>
            <a:r>
              <a:rPr lang="en-US" dirty="0"/>
              <a:t>Much tighter </a:t>
            </a:r>
            <a:r>
              <a:rPr lang="en-US" dirty="0" smtClean="0"/>
              <a:t>balance </a:t>
            </a:r>
            <a:br>
              <a:rPr lang="en-US" dirty="0" smtClean="0"/>
            </a:br>
            <a:r>
              <a:rPr lang="en-US" dirty="0" smtClean="0"/>
              <a:t>around </a:t>
            </a:r>
            <a:r>
              <a:rPr lang="en-US" dirty="0"/>
              <a:t>zero</a:t>
            </a:r>
          </a:p>
        </p:txBody>
      </p:sp>
      <p:sp>
        <p:nvSpPr>
          <p:cNvPr id="536580" name="Rectangle 4"/>
          <p:cNvSpPr>
            <a:spLocks noGrp="1" noChangeArrowheads="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
        <p:nvSpPr>
          <p:cNvPr id="195" name="Content Placeholder 4"/>
          <p:cNvSpPr>
            <a:spLocks noGrp="1"/>
          </p:cNvSpPr>
          <p:nvPr>
            <p:ph sz="half" idx="4294967295"/>
          </p:nvPr>
        </p:nvSpPr>
        <p:spPr>
          <a:xfrm>
            <a:off x="0" y="2832100"/>
            <a:ext cx="3824288" cy="811213"/>
          </a:xfrm>
        </p:spPr>
        <p:txBody>
          <a:bodyPr>
            <a:normAutofit/>
          </a:bodyPr>
          <a:lstStyle/>
          <a:p>
            <a:r>
              <a:rPr lang="en-US" dirty="0"/>
              <a:t>Balance of over- </a:t>
            </a:r>
            <a:r>
              <a:rPr lang="en-US" dirty="0" smtClean="0"/>
              <a:t>and Underestimates</a:t>
            </a:r>
            <a:endParaRPr lang="en-US" dirty="0"/>
          </a:p>
        </p:txBody>
      </p:sp>
      <p:sp>
        <p:nvSpPr>
          <p:cNvPr id="49155" name="AutoShape 5"/>
          <p:cNvSpPr>
            <a:spLocks noChangeAspect="1" noChangeArrowheads="1" noTextEdit="1"/>
          </p:cNvSpPr>
          <p:nvPr/>
        </p:nvSpPr>
        <p:spPr bwMode="auto">
          <a:xfrm>
            <a:off x="4282143" y="1019857"/>
            <a:ext cx="3752850" cy="530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nvGrpSpPr>
          <p:cNvPr id="9" name="Group 8"/>
          <p:cNvGrpSpPr/>
          <p:nvPr/>
        </p:nvGrpSpPr>
        <p:grpSpPr>
          <a:xfrm>
            <a:off x="4294843" y="1019857"/>
            <a:ext cx="3729038" cy="1771650"/>
            <a:chOff x="4294843" y="1019857"/>
            <a:chExt cx="3729038" cy="1771650"/>
          </a:xfrm>
        </p:grpSpPr>
        <p:sp>
          <p:nvSpPr>
            <p:cNvPr id="49156" name="Rectangle 7"/>
            <p:cNvSpPr>
              <a:spLocks noChangeArrowheads="1"/>
            </p:cNvSpPr>
            <p:nvPr/>
          </p:nvSpPr>
          <p:spPr bwMode="auto">
            <a:xfrm>
              <a:off x="4642506" y="1326244"/>
              <a:ext cx="842962"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57" name="Rectangle 8"/>
            <p:cNvSpPr>
              <a:spLocks noChangeArrowheads="1"/>
            </p:cNvSpPr>
            <p:nvPr/>
          </p:nvSpPr>
          <p:spPr bwMode="auto">
            <a:xfrm>
              <a:off x="4734581" y="1380219"/>
              <a:ext cx="727075"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0</a:t>
              </a:r>
              <a:endParaRPr lang="en-US"/>
            </a:p>
          </p:txBody>
        </p:sp>
        <p:sp>
          <p:nvSpPr>
            <p:cNvPr id="49163" name="Rectangle 15"/>
            <p:cNvSpPr>
              <a:spLocks noChangeArrowheads="1"/>
            </p:cNvSpPr>
            <p:nvPr/>
          </p:nvSpPr>
          <p:spPr bwMode="auto">
            <a:xfrm>
              <a:off x="7568268" y="2561319"/>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64" name="Rectangle 16"/>
            <p:cNvSpPr>
              <a:spLocks noChangeArrowheads="1"/>
            </p:cNvSpPr>
            <p:nvPr/>
          </p:nvSpPr>
          <p:spPr bwMode="auto">
            <a:xfrm>
              <a:off x="7660343" y="261370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165" name="Rectangle 17"/>
            <p:cNvSpPr>
              <a:spLocks noChangeArrowheads="1"/>
            </p:cNvSpPr>
            <p:nvPr/>
          </p:nvSpPr>
          <p:spPr bwMode="auto">
            <a:xfrm>
              <a:off x="6588781" y="2561319"/>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66" name="Rectangle 18"/>
            <p:cNvSpPr>
              <a:spLocks noChangeArrowheads="1"/>
            </p:cNvSpPr>
            <p:nvPr/>
          </p:nvSpPr>
          <p:spPr bwMode="auto">
            <a:xfrm>
              <a:off x="6680856" y="2613707"/>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167" name="Rectangle 19"/>
            <p:cNvSpPr>
              <a:spLocks noChangeArrowheads="1"/>
            </p:cNvSpPr>
            <p:nvPr/>
          </p:nvSpPr>
          <p:spPr bwMode="auto">
            <a:xfrm>
              <a:off x="5402918" y="256131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68" name="Rectangle 20"/>
            <p:cNvSpPr>
              <a:spLocks noChangeArrowheads="1"/>
            </p:cNvSpPr>
            <p:nvPr/>
          </p:nvSpPr>
          <p:spPr bwMode="auto">
            <a:xfrm>
              <a:off x="5494993" y="261370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169" name="Rectangle 21"/>
            <p:cNvSpPr>
              <a:spLocks noChangeArrowheads="1"/>
            </p:cNvSpPr>
            <p:nvPr/>
          </p:nvSpPr>
          <p:spPr bwMode="auto">
            <a:xfrm>
              <a:off x="5533093" y="261370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170" name="Rectangle 22"/>
            <p:cNvSpPr>
              <a:spLocks noChangeArrowheads="1"/>
            </p:cNvSpPr>
            <p:nvPr/>
          </p:nvSpPr>
          <p:spPr bwMode="auto">
            <a:xfrm>
              <a:off x="4347231" y="2561319"/>
              <a:ext cx="493712"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71" name="Rectangle 23"/>
            <p:cNvSpPr>
              <a:spLocks noChangeArrowheads="1"/>
            </p:cNvSpPr>
            <p:nvPr/>
          </p:nvSpPr>
          <p:spPr bwMode="auto">
            <a:xfrm>
              <a:off x="4437718" y="261370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172" name="Rectangle 24"/>
            <p:cNvSpPr>
              <a:spLocks noChangeArrowheads="1"/>
            </p:cNvSpPr>
            <p:nvPr/>
          </p:nvSpPr>
          <p:spPr bwMode="auto">
            <a:xfrm>
              <a:off x="4477406" y="261370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173" name="Rectangle 25"/>
            <p:cNvSpPr>
              <a:spLocks noChangeArrowheads="1"/>
            </p:cNvSpPr>
            <p:nvPr/>
          </p:nvSpPr>
          <p:spPr bwMode="auto">
            <a:xfrm>
              <a:off x="7568268" y="2561319"/>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74" name="Rectangle 26"/>
            <p:cNvSpPr>
              <a:spLocks noChangeArrowheads="1"/>
            </p:cNvSpPr>
            <p:nvPr/>
          </p:nvSpPr>
          <p:spPr bwMode="auto">
            <a:xfrm>
              <a:off x="7660343" y="261370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175" name="Rectangle 27"/>
            <p:cNvSpPr>
              <a:spLocks noChangeArrowheads="1"/>
            </p:cNvSpPr>
            <p:nvPr/>
          </p:nvSpPr>
          <p:spPr bwMode="auto">
            <a:xfrm>
              <a:off x="6588781" y="2561319"/>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76" name="Rectangle 28"/>
            <p:cNvSpPr>
              <a:spLocks noChangeArrowheads="1"/>
            </p:cNvSpPr>
            <p:nvPr/>
          </p:nvSpPr>
          <p:spPr bwMode="auto">
            <a:xfrm>
              <a:off x="6680856" y="2613707"/>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177" name="Rectangle 29"/>
            <p:cNvSpPr>
              <a:spLocks noChangeArrowheads="1"/>
            </p:cNvSpPr>
            <p:nvPr/>
          </p:nvSpPr>
          <p:spPr bwMode="auto">
            <a:xfrm>
              <a:off x="5402918" y="256131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78" name="Rectangle 30"/>
            <p:cNvSpPr>
              <a:spLocks noChangeArrowheads="1"/>
            </p:cNvSpPr>
            <p:nvPr/>
          </p:nvSpPr>
          <p:spPr bwMode="auto">
            <a:xfrm>
              <a:off x="5494993" y="261370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179" name="Rectangle 31"/>
            <p:cNvSpPr>
              <a:spLocks noChangeArrowheads="1"/>
            </p:cNvSpPr>
            <p:nvPr/>
          </p:nvSpPr>
          <p:spPr bwMode="auto">
            <a:xfrm>
              <a:off x="5533093" y="261370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180" name="Rectangle 32"/>
            <p:cNvSpPr>
              <a:spLocks noChangeArrowheads="1"/>
            </p:cNvSpPr>
            <p:nvPr/>
          </p:nvSpPr>
          <p:spPr bwMode="auto">
            <a:xfrm>
              <a:off x="4347231" y="2561319"/>
              <a:ext cx="493712"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81" name="Rectangle 33"/>
            <p:cNvSpPr>
              <a:spLocks noChangeArrowheads="1"/>
            </p:cNvSpPr>
            <p:nvPr/>
          </p:nvSpPr>
          <p:spPr bwMode="auto">
            <a:xfrm>
              <a:off x="4437718" y="261370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182" name="Rectangle 34"/>
            <p:cNvSpPr>
              <a:spLocks noChangeArrowheads="1"/>
            </p:cNvSpPr>
            <p:nvPr/>
          </p:nvSpPr>
          <p:spPr bwMode="auto">
            <a:xfrm>
              <a:off x="4477406" y="261370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183" name="Line 35"/>
            <p:cNvSpPr>
              <a:spLocks noChangeShapeType="1"/>
            </p:cNvSpPr>
            <p:nvPr/>
          </p:nvSpPr>
          <p:spPr bwMode="auto">
            <a:xfrm flipV="1">
              <a:off x="4656793"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4" name="Line 36"/>
            <p:cNvSpPr>
              <a:spLocks noChangeShapeType="1"/>
            </p:cNvSpPr>
            <p:nvPr/>
          </p:nvSpPr>
          <p:spPr bwMode="auto">
            <a:xfrm flipV="1">
              <a:off x="5185431" y="250575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5" name="Line 37"/>
            <p:cNvSpPr>
              <a:spLocks noChangeShapeType="1"/>
            </p:cNvSpPr>
            <p:nvPr/>
          </p:nvSpPr>
          <p:spPr bwMode="auto">
            <a:xfrm flipV="1">
              <a:off x="5714068"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6" name="Line 38"/>
            <p:cNvSpPr>
              <a:spLocks noChangeShapeType="1"/>
            </p:cNvSpPr>
            <p:nvPr/>
          </p:nvSpPr>
          <p:spPr bwMode="auto">
            <a:xfrm flipV="1">
              <a:off x="6255406" y="250575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7" name="Line 39"/>
            <p:cNvSpPr>
              <a:spLocks noChangeShapeType="1"/>
            </p:cNvSpPr>
            <p:nvPr/>
          </p:nvSpPr>
          <p:spPr bwMode="auto">
            <a:xfrm flipV="1">
              <a:off x="6784043"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8" name="Line 40"/>
            <p:cNvSpPr>
              <a:spLocks noChangeShapeType="1"/>
            </p:cNvSpPr>
            <p:nvPr/>
          </p:nvSpPr>
          <p:spPr bwMode="auto">
            <a:xfrm flipV="1">
              <a:off x="7311093" y="250575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89" name="Line 41"/>
            <p:cNvSpPr>
              <a:spLocks noChangeShapeType="1"/>
            </p:cNvSpPr>
            <p:nvPr/>
          </p:nvSpPr>
          <p:spPr bwMode="auto">
            <a:xfrm flipV="1">
              <a:off x="7839731" y="2505757"/>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0" name="Line 42"/>
            <p:cNvSpPr>
              <a:spLocks noChangeShapeType="1"/>
            </p:cNvSpPr>
            <p:nvPr/>
          </p:nvSpPr>
          <p:spPr bwMode="auto">
            <a:xfrm>
              <a:off x="4658381" y="251845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1" name="Line 43"/>
            <p:cNvSpPr>
              <a:spLocks noChangeShapeType="1"/>
            </p:cNvSpPr>
            <p:nvPr/>
          </p:nvSpPr>
          <p:spPr bwMode="auto">
            <a:xfrm flipV="1">
              <a:off x="4656793"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2" name="Line 44"/>
            <p:cNvSpPr>
              <a:spLocks noChangeShapeType="1"/>
            </p:cNvSpPr>
            <p:nvPr/>
          </p:nvSpPr>
          <p:spPr bwMode="auto">
            <a:xfrm flipV="1">
              <a:off x="5185431" y="250575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3" name="Line 45"/>
            <p:cNvSpPr>
              <a:spLocks noChangeShapeType="1"/>
            </p:cNvSpPr>
            <p:nvPr/>
          </p:nvSpPr>
          <p:spPr bwMode="auto">
            <a:xfrm flipV="1">
              <a:off x="5714068"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4" name="Line 46"/>
            <p:cNvSpPr>
              <a:spLocks noChangeShapeType="1"/>
            </p:cNvSpPr>
            <p:nvPr/>
          </p:nvSpPr>
          <p:spPr bwMode="auto">
            <a:xfrm flipV="1">
              <a:off x="6255406" y="250575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5" name="Line 47"/>
            <p:cNvSpPr>
              <a:spLocks noChangeShapeType="1"/>
            </p:cNvSpPr>
            <p:nvPr/>
          </p:nvSpPr>
          <p:spPr bwMode="auto">
            <a:xfrm flipV="1">
              <a:off x="6784043" y="250575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6" name="Line 48"/>
            <p:cNvSpPr>
              <a:spLocks noChangeShapeType="1"/>
            </p:cNvSpPr>
            <p:nvPr/>
          </p:nvSpPr>
          <p:spPr bwMode="auto">
            <a:xfrm flipV="1">
              <a:off x="7311093" y="250575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7" name="Line 49"/>
            <p:cNvSpPr>
              <a:spLocks noChangeShapeType="1"/>
            </p:cNvSpPr>
            <p:nvPr/>
          </p:nvSpPr>
          <p:spPr bwMode="auto">
            <a:xfrm flipV="1">
              <a:off x="7839731" y="2505757"/>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8" name="Line 50"/>
            <p:cNvSpPr>
              <a:spLocks noChangeShapeType="1"/>
            </p:cNvSpPr>
            <p:nvPr/>
          </p:nvSpPr>
          <p:spPr bwMode="auto">
            <a:xfrm>
              <a:off x="4658381" y="251845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199" name="Rectangle 51"/>
            <p:cNvSpPr>
              <a:spLocks noChangeArrowheads="1"/>
            </p:cNvSpPr>
            <p:nvPr/>
          </p:nvSpPr>
          <p:spPr bwMode="auto">
            <a:xfrm>
              <a:off x="4372631" y="240733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00" name="Rectangle 52"/>
            <p:cNvSpPr>
              <a:spLocks noChangeArrowheads="1"/>
            </p:cNvSpPr>
            <p:nvPr/>
          </p:nvSpPr>
          <p:spPr bwMode="auto">
            <a:xfrm>
              <a:off x="4464706" y="2459719"/>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01" name="Rectangle 53"/>
            <p:cNvSpPr>
              <a:spLocks noChangeArrowheads="1"/>
            </p:cNvSpPr>
            <p:nvPr/>
          </p:nvSpPr>
          <p:spPr bwMode="auto">
            <a:xfrm>
              <a:off x="4294843" y="171359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02" name="Rectangle 54"/>
            <p:cNvSpPr>
              <a:spLocks noChangeArrowheads="1"/>
            </p:cNvSpPr>
            <p:nvPr/>
          </p:nvSpPr>
          <p:spPr bwMode="auto">
            <a:xfrm>
              <a:off x="4386918" y="1765982"/>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203" name="Rectangle 55"/>
            <p:cNvSpPr>
              <a:spLocks noChangeArrowheads="1"/>
            </p:cNvSpPr>
            <p:nvPr/>
          </p:nvSpPr>
          <p:spPr bwMode="auto">
            <a:xfrm>
              <a:off x="4294843" y="101985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04" name="Rectangle 56"/>
            <p:cNvSpPr>
              <a:spLocks noChangeArrowheads="1"/>
            </p:cNvSpPr>
            <p:nvPr/>
          </p:nvSpPr>
          <p:spPr bwMode="auto">
            <a:xfrm>
              <a:off x="4386918" y="107224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205" name="Rectangle 57"/>
            <p:cNvSpPr>
              <a:spLocks noChangeArrowheads="1"/>
            </p:cNvSpPr>
            <p:nvPr/>
          </p:nvSpPr>
          <p:spPr bwMode="auto">
            <a:xfrm>
              <a:off x="4372631" y="240733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06" name="Rectangle 58"/>
            <p:cNvSpPr>
              <a:spLocks noChangeArrowheads="1"/>
            </p:cNvSpPr>
            <p:nvPr/>
          </p:nvSpPr>
          <p:spPr bwMode="auto">
            <a:xfrm>
              <a:off x="4464706" y="2459719"/>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07" name="Rectangle 59"/>
            <p:cNvSpPr>
              <a:spLocks noChangeArrowheads="1"/>
            </p:cNvSpPr>
            <p:nvPr/>
          </p:nvSpPr>
          <p:spPr bwMode="auto">
            <a:xfrm>
              <a:off x="4294843" y="171359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08" name="Rectangle 60"/>
            <p:cNvSpPr>
              <a:spLocks noChangeArrowheads="1"/>
            </p:cNvSpPr>
            <p:nvPr/>
          </p:nvSpPr>
          <p:spPr bwMode="auto">
            <a:xfrm>
              <a:off x="4386918" y="1765982"/>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209" name="Rectangle 61"/>
            <p:cNvSpPr>
              <a:spLocks noChangeArrowheads="1"/>
            </p:cNvSpPr>
            <p:nvPr/>
          </p:nvSpPr>
          <p:spPr bwMode="auto">
            <a:xfrm>
              <a:off x="4294843" y="101985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10" name="Rectangle 62"/>
            <p:cNvSpPr>
              <a:spLocks noChangeArrowheads="1"/>
            </p:cNvSpPr>
            <p:nvPr/>
          </p:nvSpPr>
          <p:spPr bwMode="auto">
            <a:xfrm>
              <a:off x="4386918" y="107224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211" name="Line 63"/>
            <p:cNvSpPr>
              <a:spLocks noChangeShapeType="1"/>
            </p:cNvSpPr>
            <p:nvPr/>
          </p:nvSpPr>
          <p:spPr bwMode="auto">
            <a:xfrm flipH="1">
              <a:off x="4594881" y="251845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2" name="Line 64"/>
            <p:cNvSpPr>
              <a:spLocks noChangeShapeType="1"/>
            </p:cNvSpPr>
            <p:nvPr/>
          </p:nvSpPr>
          <p:spPr bwMode="auto">
            <a:xfrm flipH="1">
              <a:off x="4594881" y="182471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3" name="Line 65"/>
            <p:cNvSpPr>
              <a:spLocks noChangeShapeType="1"/>
            </p:cNvSpPr>
            <p:nvPr/>
          </p:nvSpPr>
          <p:spPr bwMode="auto">
            <a:xfrm flipH="1">
              <a:off x="4594881" y="113098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4" name="Line 66"/>
            <p:cNvSpPr>
              <a:spLocks noChangeShapeType="1"/>
            </p:cNvSpPr>
            <p:nvPr/>
          </p:nvSpPr>
          <p:spPr bwMode="auto">
            <a:xfrm flipV="1">
              <a:off x="4656793" y="111828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5" name="Line 67"/>
            <p:cNvSpPr>
              <a:spLocks noChangeShapeType="1"/>
            </p:cNvSpPr>
            <p:nvPr/>
          </p:nvSpPr>
          <p:spPr bwMode="auto">
            <a:xfrm flipH="1">
              <a:off x="4594881" y="251845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6" name="Line 68"/>
            <p:cNvSpPr>
              <a:spLocks noChangeShapeType="1"/>
            </p:cNvSpPr>
            <p:nvPr/>
          </p:nvSpPr>
          <p:spPr bwMode="auto">
            <a:xfrm flipH="1">
              <a:off x="4594881" y="182471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7" name="Line 69"/>
            <p:cNvSpPr>
              <a:spLocks noChangeShapeType="1"/>
            </p:cNvSpPr>
            <p:nvPr/>
          </p:nvSpPr>
          <p:spPr bwMode="auto">
            <a:xfrm flipH="1">
              <a:off x="4594881" y="113098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8" name="Line 70"/>
            <p:cNvSpPr>
              <a:spLocks noChangeShapeType="1"/>
            </p:cNvSpPr>
            <p:nvPr/>
          </p:nvSpPr>
          <p:spPr bwMode="auto">
            <a:xfrm flipV="1">
              <a:off x="4656793" y="111828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19" name="Rectangle 71"/>
            <p:cNvSpPr>
              <a:spLocks noChangeArrowheads="1"/>
            </p:cNvSpPr>
            <p:nvPr/>
          </p:nvSpPr>
          <p:spPr bwMode="auto">
            <a:xfrm>
              <a:off x="4656793" y="1130982"/>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49220" name="Freeform 72"/>
            <p:cNvSpPr>
              <a:spLocks/>
            </p:cNvSpPr>
            <p:nvPr/>
          </p:nvSpPr>
          <p:spPr bwMode="auto">
            <a:xfrm>
              <a:off x="4753631" y="1638982"/>
              <a:ext cx="2447925" cy="873125"/>
            </a:xfrm>
            <a:custGeom>
              <a:avLst/>
              <a:gdLst>
                <a:gd name="T0" fmla="*/ 2447925 w 1542"/>
                <a:gd name="T1" fmla="*/ 873125 h 550"/>
                <a:gd name="T2" fmla="*/ 0 w 1542"/>
                <a:gd name="T3" fmla="*/ 873125 h 550"/>
                <a:gd name="T4" fmla="*/ 0 w 1542"/>
                <a:gd name="T5" fmla="*/ 835025 h 550"/>
                <a:gd name="T6" fmla="*/ 528638 w 1542"/>
                <a:gd name="T7" fmla="*/ 835025 h 550"/>
                <a:gd name="T8" fmla="*/ 644525 w 1542"/>
                <a:gd name="T9" fmla="*/ 835025 h 550"/>
                <a:gd name="T10" fmla="*/ 747713 w 1542"/>
                <a:gd name="T11" fmla="*/ 769938 h 550"/>
                <a:gd name="T12" fmla="*/ 850900 w 1542"/>
                <a:gd name="T13" fmla="*/ 809625 h 550"/>
                <a:gd name="T14" fmla="*/ 954088 w 1542"/>
                <a:gd name="T15" fmla="*/ 835025 h 550"/>
                <a:gd name="T16" fmla="*/ 1069975 w 1542"/>
                <a:gd name="T17" fmla="*/ 731838 h 550"/>
                <a:gd name="T18" fmla="*/ 1173163 w 1542"/>
                <a:gd name="T19" fmla="*/ 835025 h 550"/>
                <a:gd name="T20" fmla="*/ 1276350 w 1542"/>
                <a:gd name="T21" fmla="*/ 809625 h 550"/>
                <a:gd name="T22" fmla="*/ 1379538 w 1542"/>
                <a:gd name="T23" fmla="*/ 628650 h 550"/>
                <a:gd name="T24" fmla="*/ 1495425 w 1542"/>
                <a:gd name="T25" fmla="*/ 628650 h 550"/>
                <a:gd name="T26" fmla="*/ 1598613 w 1542"/>
                <a:gd name="T27" fmla="*/ 320675 h 550"/>
                <a:gd name="T28" fmla="*/ 1701800 w 1542"/>
                <a:gd name="T29" fmla="*/ 179388 h 550"/>
                <a:gd name="T30" fmla="*/ 1804988 w 1542"/>
                <a:gd name="T31" fmla="*/ 217488 h 550"/>
                <a:gd name="T32" fmla="*/ 1908175 w 1542"/>
                <a:gd name="T33" fmla="*/ 0 h 550"/>
                <a:gd name="T34" fmla="*/ 1971675 w 1542"/>
                <a:gd name="T35" fmla="*/ 141288 h 550"/>
                <a:gd name="T36" fmla="*/ 2074863 w 1542"/>
                <a:gd name="T37" fmla="*/ 487363 h 550"/>
                <a:gd name="T38" fmla="*/ 2127250 w 1542"/>
                <a:gd name="T39" fmla="*/ 320675 h 550"/>
                <a:gd name="T40" fmla="*/ 2228850 w 1542"/>
                <a:gd name="T41" fmla="*/ 628650 h 550"/>
                <a:gd name="T42" fmla="*/ 2332038 w 1542"/>
                <a:gd name="T43" fmla="*/ 731838 h 550"/>
                <a:gd name="T44" fmla="*/ 2447925 w 1542"/>
                <a:gd name="T45" fmla="*/ 835025 h 550"/>
                <a:gd name="T46" fmla="*/ 2447925 w 1542"/>
                <a:gd name="T47" fmla="*/ 873125 h 5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42" h="550">
                  <a:moveTo>
                    <a:pt x="1542" y="550"/>
                  </a:moveTo>
                  <a:lnTo>
                    <a:pt x="0" y="550"/>
                  </a:lnTo>
                  <a:lnTo>
                    <a:pt x="0" y="526"/>
                  </a:lnTo>
                  <a:lnTo>
                    <a:pt x="333" y="526"/>
                  </a:lnTo>
                  <a:lnTo>
                    <a:pt x="406" y="526"/>
                  </a:lnTo>
                  <a:lnTo>
                    <a:pt x="471" y="485"/>
                  </a:lnTo>
                  <a:lnTo>
                    <a:pt x="536" y="510"/>
                  </a:lnTo>
                  <a:lnTo>
                    <a:pt x="601" y="526"/>
                  </a:lnTo>
                  <a:lnTo>
                    <a:pt x="674" y="461"/>
                  </a:lnTo>
                  <a:lnTo>
                    <a:pt x="739" y="526"/>
                  </a:lnTo>
                  <a:lnTo>
                    <a:pt x="804" y="510"/>
                  </a:lnTo>
                  <a:lnTo>
                    <a:pt x="869" y="396"/>
                  </a:lnTo>
                  <a:lnTo>
                    <a:pt x="942" y="396"/>
                  </a:lnTo>
                  <a:lnTo>
                    <a:pt x="1007" y="202"/>
                  </a:lnTo>
                  <a:lnTo>
                    <a:pt x="1072" y="113"/>
                  </a:lnTo>
                  <a:lnTo>
                    <a:pt x="1137" y="137"/>
                  </a:lnTo>
                  <a:lnTo>
                    <a:pt x="1202" y="0"/>
                  </a:lnTo>
                  <a:lnTo>
                    <a:pt x="1242" y="89"/>
                  </a:lnTo>
                  <a:lnTo>
                    <a:pt x="1307" y="307"/>
                  </a:lnTo>
                  <a:lnTo>
                    <a:pt x="1340" y="202"/>
                  </a:lnTo>
                  <a:lnTo>
                    <a:pt x="1404" y="396"/>
                  </a:lnTo>
                  <a:lnTo>
                    <a:pt x="1469" y="461"/>
                  </a:lnTo>
                  <a:lnTo>
                    <a:pt x="1542" y="526"/>
                  </a:lnTo>
                  <a:lnTo>
                    <a:pt x="1542" y="55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9221" name="Freeform 73"/>
            <p:cNvSpPr>
              <a:spLocks/>
            </p:cNvSpPr>
            <p:nvPr/>
          </p:nvSpPr>
          <p:spPr bwMode="auto">
            <a:xfrm>
              <a:off x="4753631" y="1638982"/>
              <a:ext cx="2447925" cy="873125"/>
            </a:xfrm>
            <a:custGeom>
              <a:avLst/>
              <a:gdLst>
                <a:gd name="T0" fmla="*/ 2447925 w 1542"/>
                <a:gd name="T1" fmla="*/ 873125 h 550"/>
                <a:gd name="T2" fmla="*/ 0 w 1542"/>
                <a:gd name="T3" fmla="*/ 873125 h 550"/>
                <a:gd name="T4" fmla="*/ 0 w 1542"/>
                <a:gd name="T5" fmla="*/ 835025 h 550"/>
                <a:gd name="T6" fmla="*/ 528638 w 1542"/>
                <a:gd name="T7" fmla="*/ 835025 h 550"/>
                <a:gd name="T8" fmla="*/ 644525 w 1542"/>
                <a:gd name="T9" fmla="*/ 835025 h 550"/>
                <a:gd name="T10" fmla="*/ 747713 w 1542"/>
                <a:gd name="T11" fmla="*/ 769938 h 550"/>
                <a:gd name="T12" fmla="*/ 850900 w 1542"/>
                <a:gd name="T13" fmla="*/ 809625 h 550"/>
                <a:gd name="T14" fmla="*/ 954088 w 1542"/>
                <a:gd name="T15" fmla="*/ 835025 h 550"/>
                <a:gd name="T16" fmla="*/ 1069975 w 1542"/>
                <a:gd name="T17" fmla="*/ 731838 h 550"/>
                <a:gd name="T18" fmla="*/ 1173163 w 1542"/>
                <a:gd name="T19" fmla="*/ 835025 h 550"/>
                <a:gd name="T20" fmla="*/ 1276350 w 1542"/>
                <a:gd name="T21" fmla="*/ 809625 h 550"/>
                <a:gd name="T22" fmla="*/ 1379538 w 1542"/>
                <a:gd name="T23" fmla="*/ 628650 h 550"/>
                <a:gd name="T24" fmla="*/ 1495425 w 1542"/>
                <a:gd name="T25" fmla="*/ 628650 h 550"/>
                <a:gd name="T26" fmla="*/ 1598613 w 1542"/>
                <a:gd name="T27" fmla="*/ 320675 h 550"/>
                <a:gd name="T28" fmla="*/ 1701800 w 1542"/>
                <a:gd name="T29" fmla="*/ 179388 h 550"/>
                <a:gd name="T30" fmla="*/ 1804988 w 1542"/>
                <a:gd name="T31" fmla="*/ 217488 h 550"/>
                <a:gd name="T32" fmla="*/ 1908175 w 1542"/>
                <a:gd name="T33" fmla="*/ 0 h 550"/>
                <a:gd name="T34" fmla="*/ 1971675 w 1542"/>
                <a:gd name="T35" fmla="*/ 141288 h 550"/>
                <a:gd name="T36" fmla="*/ 2074863 w 1542"/>
                <a:gd name="T37" fmla="*/ 487363 h 550"/>
                <a:gd name="T38" fmla="*/ 2127250 w 1542"/>
                <a:gd name="T39" fmla="*/ 320675 h 550"/>
                <a:gd name="T40" fmla="*/ 2228850 w 1542"/>
                <a:gd name="T41" fmla="*/ 628650 h 550"/>
                <a:gd name="T42" fmla="*/ 2332038 w 1542"/>
                <a:gd name="T43" fmla="*/ 731838 h 550"/>
                <a:gd name="T44" fmla="*/ 2447925 w 1542"/>
                <a:gd name="T45" fmla="*/ 835025 h 550"/>
                <a:gd name="T46" fmla="*/ 2447925 w 1542"/>
                <a:gd name="T47" fmla="*/ 873125 h 5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42" h="550">
                  <a:moveTo>
                    <a:pt x="1542" y="550"/>
                  </a:moveTo>
                  <a:lnTo>
                    <a:pt x="0" y="550"/>
                  </a:lnTo>
                  <a:lnTo>
                    <a:pt x="0" y="526"/>
                  </a:lnTo>
                  <a:lnTo>
                    <a:pt x="333" y="526"/>
                  </a:lnTo>
                  <a:lnTo>
                    <a:pt x="406" y="526"/>
                  </a:lnTo>
                  <a:lnTo>
                    <a:pt x="471" y="485"/>
                  </a:lnTo>
                  <a:lnTo>
                    <a:pt x="536" y="510"/>
                  </a:lnTo>
                  <a:lnTo>
                    <a:pt x="601" y="526"/>
                  </a:lnTo>
                  <a:lnTo>
                    <a:pt x="674" y="461"/>
                  </a:lnTo>
                  <a:lnTo>
                    <a:pt x="739" y="526"/>
                  </a:lnTo>
                  <a:lnTo>
                    <a:pt x="804" y="510"/>
                  </a:lnTo>
                  <a:lnTo>
                    <a:pt x="869" y="396"/>
                  </a:lnTo>
                  <a:lnTo>
                    <a:pt x="942" y="396"/>
                  </a:lnTo>
                  <a:lnTo>
                    <a:pt x="1007" y="202"/>
                  </a:lnTo>
                  <a:lnTo>
                    <a:pt x="1072" y="113"/>
                  </a:lnTo>
                  <a:lnTo>
                    <a:pt x="1137" y="137"/>
                  </a:lnTo>
                  <a:lnTo>
                    <a:pt x="1202" y="0"/>
                  </a:lnTo>
                  <a:lnTo>
                    <a:pt x="1242" y="89"/>
                  </a:lnTo>
                  <a:lnTo>
                    <a:pt x="1307" y="307"/>
                  </a:lnTo>
                  <a:lnTo>
                    <a:pt x="1340" y="202"/>
                  </a:lnTo>
                  <a:lnTo>
                    <a:pt x="1404" y="396"/>
                  </a:lnTo>
                  <a:lnTo>
                    <a:pt x="1469" y="461"/>
                  </a:lnTo>
                  <a:lnTo>
                    <a:pt x="1542" y="526"/>
                  </a:lnTo>
                  <a:lnTo>
                    <a:pt x="1542" y="55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sp>
        <p:nvSpPr>
          <p:cNvPr id="49262" name="Rectangle 115"/>
          <p:cNvSpPr>
            <a:spLocks noChangeArrowheads="1"/>
          </p:cNvSpPr>
          <p:nvPr/>
        </p:nvSpPr>
        <p:spPr bwMode="auto">
          <a:xfrm>
            <a:off x="4282143" y="265180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68" name="Rectangle 121"/>
          <p:cNvSpPr>
            <a:spLocks noChangeArrowheads="1"/>
          </p:cNvSpPr>
          <p:nvPr/>
        </p:nvSpPr>
        <p:spPr bwMode="auto">
          <a:xfrm>
            <a:off x="4282143" y="265180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nvGrpSpPr>
          <p:cNvPr id="8" name="Group 7"/>
          <p:cNvGrpSpPr/>
          <p:nvPr/>
        </p:nvGrpSpPr>
        <p:grpSpPr>
          <a:xfrm>
            <a:off x="4282143" y="2818565"/>
            <a:ext cx="3729038" cy="1847850"/>
            <a:chOff x="4282143" y="2704194"/>
            <a:chExt cx="3729038" cy="1847850"/>
          </a:xfrm>
        </p:grpSpPr>
        <p:sp>
          <p:nvSpPr>
            <p:cNvPr id="49158" name="Rectangle 9"/>
            <p:cNvSpPr>
              <a:spLocks noChangeArrowheads="1"/>
            </p:cNvSpPr>
            <p:nvPr/>
          </p:nvSpPr>
          <p:spPr bwMode="auto">
            <a:xfrm>
              <a:off x="4629806" y="2997882"/>
              <a:ext cx="84296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59" name="Rectangle 10"/>
            <p:cNvSpPr>
              <a:spLocks noChangeArrowheads="1"/>
            </p:cNvSpPr>
            <p:nvPr/>
          </p:nvSpPr>
          <p:spPr bwMode="auto">
            <a:xfrm>
              <a:off x="4721881" y="3051857"/>
              <a:ext cx="7270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1</a:t>
              </a:r>
              <a:endParaRPr lang="en-US"/>
            </a:p>
          </p:txBody>
        </p:sp>
        <p:sp>
          <p:nvSpPr>
            <p:cNvPr id="49222" name="Rectangle 75"/>
            <p:cNvSpPr>
              <a:spLocks noChangeArrowheads="1"/>
            </p:cNvSpPr>
            <p:nvPr/>
          </p:nvSpPr>
          <p:spPr bwMode="auto">
            <a:xfrm>
              <a:off x="7555568" y="4193269"/>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23" name="Rectangle 76"/>
            <p:cNvSpPr>
              <a:spLocks noChangeArrowheads="1"/>
            </p:cNvSpPr>
            <p:nvPr/>
          </p:nvSpPr>
          <p:spPr bwMode="auto">
            <a:xfrm>
              <a:off x="7646056" y="424565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24" name="Rectangle 77"/>
            <p:cNvSpPr>
              <a:spLocks noChangeArrowheads="1"/>
            </p:cNvSpPr>
            <p:nvPr/>
          </p:nvSpPr>
          <p:spPr bwMode="auto">
            <a:xfrm>
              <a:off x="6576081" y="4193269"/>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25" name="Rectangle 78"/>
            <p:cNvSpPr>
              <a:spLocks noChangeArrowheads="1"/>
            </p:cNvSpPr>
            <p:nvPr/>
          </p:nvSpPr>
          <p:spPr bwMode="auto">
            <a:xfrm>
              <a:off x="6668156" y="4245657"/>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26" name="Rectangle 79"/>
            <p:cNvSpPr>
              <a:spLocks noChangeArrowheads="1"/>
            </p:cNvSpPr>
            <p:nvPr/>
          </p:nvSpPr>
          <p:spPr bwMode="auto">
            <a:xfrm>
              <a:off x="5390218" y="419326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27" name="Rectangle 80"/>
            <p:cNvSpPr>
              <a:spLocks noChangeArrowheads="1"/>
            </p:cNvSpPr>
            <p:nvPr/>
          </p:nvSpPr>
          <p:spPr bwMode="auto">
            <a:xfrm>
              <a:off x="5482293" y="424565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28" name="Rectangle 81"/>
            <p:cNvSpPr>
              <a:spLocks noChangeArrowheads="1"/>
            </p:cNvSpPr>
            <p:nvPr/>
          </p:nvSpPr>
          <p:spPr bwMode="auto">
            <a:xfrm>
              <a:off x="5520393" y="424565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29" name="Rectangle 82"/>
            <p:cNvSpPr>
              <a:spLocks noChangeArrowheads="1"/>
            </p:cNvSpPr>
            <p:nvPr/>
          </p:nvSpPr>
          <p:spPr bwMode="auto">
            <a:xfrm>
              <a:off x="4332943" y="419326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30" name="Rectangle 83"/>
            <p:cNvSpPr>
              <a:spLocks noChangeArrowheads="1"/>
            </p:cNvSpPr>
            <p:nvPr/>
          </p:nvSpPr>
          <p:spPr bwMode="auto">
            <a:xfrm>
              <a:off x="4425018" y="424565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31" name="Rectangle 84"/>
            <p:cNvSpPr>
              <a:spLocks noChangeArrowheads="1"/>
            </p:cNvSpPr>
            <p:nvPr/>
          </p:nvSpPr>
          <p:spPr bwMode="auto">
            <a:xfrm>
              <a:off x="4464706" y="424565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232" name="Rectangle 85"/>
            <p:cNvSpPr>
              <a:spLocks noChangeArrowheads="1"/>
            </p:cNvSpPr>
            <p:nvPr/>
          </p:nvSpPr>
          <p:spPr bwMode="auto">
            <a:xfrm>
              <a:off x="7555568" y="4193269"/>
              <a:ext cx="455613"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33" name="Rectangle 86"/>
            <p:cNvSpPr>
              <a:spLocks noChangeArrowheads="1"/>
            </p:cNvSpPr>
            <p:nvPr/>
          </p:nvSpPr>
          <p:spPr bwMode="auto">
            <a:xfrm>
              <a:off x="7646056" y="424565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34" name="Rectangle 87"/>
            <p:cNvSpPr>
              <a:spLocks noChangeArrowheads="1"/>
            </p:cNvSpPr>
            <p:nvPr/>
          </p:nvSpPr>
          <p:spPr bwMode="auto">
            <a:xfrm>
              <a:off x="6576081" y="4193269"/>
              <a:ext cx="3397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35" name="Rectangle 88"/>
            <p:cNvSpPr>
              <a:spLocks noChangeArrowheads="1"/>
            </p:cNvSpPr>
            <p:nvPr/>
          </p:nvSpPr>
          <p:spPr bwMode="auto">
            <a:xfrm>
              <a:off x="6668156" y="4245657"/>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36" name="Rectangle 89"/>
            <p:cNvSpPr>
              <a:spLocks noChangeArrowheads="1"/>
            </p:cNvSpPr>
            <p:nvPr/>
          </p:nvSpPr>
          <p:spPr bwMode="auto">
            <a:xfrm>
              <a:off x="5390218" y="419326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37" name="Rectangle 90"/>
            <p:cNvSpPr>
              <a:spLocks noChangeArrowheads="1"/>
            </p:cNvSpPr>
            <p:nvPr/>
          </p:nvSpPr>
          <p:spPr bwMode="auto">
            <a:xfrm>
              <a:off x="5482293" y="424565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38" name="Rectangle 91"/>
            <p:cNvSpPr>
              <a:spLocks noChangeArrowheads="1"/>
            </p:cNvSpPr>
            <p:nvPr/>
          </p:nvSpPr>
          <p:spPr bwMode="auto">
            <a:xfrm>
              <a:off x="5520393" y="4245657"/>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39" name="Rectangle 92"/>
            <p:cNvSpPr>
              <a:spLocks noChangeArrowheads="1"/>
            </p:cNvSpPr>
            <p:nvPr/>
          </p:nvSpPr>
          <p:spPr bwMode="auto">
            <a:xfrm>
              <a:off x="4332943" y="4193269"/>
              <a:ext cx="495300"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40" name="Rectangle 93"/>
            <p:cNvSpPr>
              <a:spLocks noChangeArrowheads="1"/>
            </p:cNvSpPr>
            <p:nvPr/>
          </p:nvSpPr>
          <p:spPr bwMode="auto">
            <a:xfrm>
              <a:off x="4425018" y="4245657"/>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41" name="Rectangle 94"/>
            <p:cNvSpPr>
              <a:spLocks noChangeArrowheads="1"/>
            </p:cNvSpPr>
            <p:nvPr/>
          </p:nvSpPr>
          <p:spPr bwMode="auto">
            <a:xfrm>
              <a:off x="4464706" y="4245657"/>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242" name="Line 95"/>
            <p:cNvSpPr>
              <a:spLocks noChangeShapeType="1"/>
            </p:cNvSpPr>
            <p:nvPr/>
          </p:nvSpPr>
          <p:spPr bwMode="auto">
            <a:xfrm flipV="1">
              <a:off x="4644093"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3" name="Line 96"/>
            <p:cNvSpPr>
              <a:spLocks noChangeShapeType="1"/>
            </p:cNvSpPr>
            <p:nvPr/>
          </p:nvSpPr>
          <p:spPr bwMode="auto">
            <a:xfrm flipV="1">
              <a:off x="5172731" y="413770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4" name="Line 97"/>
            <p:cNvSpPr>
              <a:spLocks noChangeShapeType="1"/>
            </p:cNvSpPr>
            <p:nvPr/>
          </p:nvSpPr>
          <p:spPr bwMode="auto">
            <a:xfrm flipV="1">
              <a:off x="5701368"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5" name="Line 98"/>
            <p:cNvSpPr>
              <a:spLocks noChangeShapeType="1"/>
            </p:cNvSpPr>
            <p:nvPr/>
          </p:nvSpPr>
          <p:spPr bwMode="auto">
            <a:xfrm flipV="1">
              <a:off x="6242706" y="413770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6" name="Line 99"/>
            <p:cNvSpPr>
              <a:spLocks noChangeShapeType="1"/>
            </p:cNvSpPr>
            <p:nvPr/>
          </p:nvSpPr>
          <p:spPr bwMode="auto">
            <a:xfrm flipV="1">
              <a:off x="6771343"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7" name="Line 100"/>
            <p:cNvSpPr>
              <a:spLocks noChangeShapeType="1"/>
            </p:cNvSpPr>
            <p:nvPr/>
          </p:nvSpPr>
          <p:spPr bwMode="auto">
            <a:xfrm flipV="1">
              <a:off x="7298393" y="413770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8" name="Line 101"/>
            <p:cNvSpPr>
              <a:spLocks noChangeShapeType="1"/>
            </p:cNvSpPr>
            <p:nvPr/>
          </p:nvSpPr>
          <p:spPr bwMode="auto">
            <a:xfrm flipV="1">
              <a:off x="7827031" y="4137707"/>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49" name="Line 102"/>
            <p:cNvSpPr>
              <a:spLocks noChangeShapeType="1"/>
            </p:cNvSpPr>
            <p:nvPr/>
          </p:nvSpPr>
          <p:spPr bwMode="auto">
            <a:xfrm>
              <a:off x="4645681" y="415040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0" name="Line 103"/>
            <p:cNvSpPr>
              <a:spLocks noChangeShapeType="1"/>
            </p:cNvSpPr>
            <p:nvPr/>
          </p:nvSpPr>
          <p:spPr bwMode="auto">
            <a:xfrm flipV="1">
              <a:off x="4644093"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1" name="Line 104"/>
            <p:cNvSpPr>
              <a:spLocks noChangeShapeType="1"/>
            </p:cNvSpPr>
            <p:nvPr/>
          </p:nvSpPr>
          <p:spPr bwMode="auto">
            <a:xfrm flipV="1">
              <a:off x="5172731" y="413770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2" name="Line 105"/>
            <p:cNvSpPr>
              <a:spLocks noChangeShapeType="1"/>
            </p:cNvSpPr>
            <p:nvPr/>
          </p:nvSpPr>
          <p:spPr bwMode="auto">
            <a:xfrm flipV="1">
              <a:off x="5701368"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3" name="Line 106"/>
            <p:cNvSpPr>
              <a:spLocks noChangeShapeType="1"/>
            </p:cNvSpPr>
            <p:nvPr/>
          </p:nvSpPr>
          <p:spPr bwMode="auto">
            <a:xfrm flipV="1">
              <a:off x="6242706" y="413770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4" name="Line 107"/>
            <p:cNvSpPr>
              <a:spLocks noChangeShapeType="1"/>
            </p:cNvSpPr>
            <p:nvPr/>
          </p:nvSpPr>
          <p:spPr bwMode="auto">
            <a:xfrm flipV="1">
              <a:off x="6771343" y="4137707"/>
              <a:ext cx="1588"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5" name="Line 108"/>
            <p:cNvSpPr>
              <a:spLocks noChangeShapeType="1"/>
            </p:cNvSpPr>
            <p:nvPr/>
          </p:nvSpPr>
          <p:spPr bwMode="auto">
            <a:xfrm flipV="1">
              <a:off x="7298393" y="413770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6" name="Line 109"/>
            <p:cNvSpPr>
              <a:spLocks noChangeShapeType="1"/>
            </p:cNvSpPr>
            <p:nvPr/>
          </p:nvSpPr>
          <p:spPr bwMode="auto">
            <a:xfrm flipV="1">
              <a:off x="7827031" y="4137707"/>
              <a:ext cx="1587" cy="619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7" name="Line 110"/>
            <p:cNvSpPr>
              <a:spLocks noChangeShapeType="1"/>
            </p:cNvSpPr>
            <p:nvPr/>
          </p:nvSpPr>
          <p:spPr bwMode="auto">
            <a:xfrm>
              <a:off x="4645681" y="415040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58" name="Rectangle 111"/>
            <p:cNvSpPr>
              <a:spLocks noChangeArrowheads="1"/>
            </p:cNvSpPr>
            <p:nvPr/>
          </p:nvSpPr>
          <p:spPr bwMode="auto">
            <a:xfrm>
              <a:off x="4359931" y="403928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59" name="Rectangle 112"/>
            <p:cNvSpPr>
              <a:spLocks noChangeArrowheads="1"/>
            </p:cNvSpPr>
            <p:nvPr/>
          </p:nvSpPr>
          <p:spPr bwMode="auto">
            <a:xfrm>
              <a:off x="4452006" y="4091669"/>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60" name="Rectangle 113"/>
            <p:cNvSpPr>
              <a:spLocks noChangeArrowheads="1"/>
            </p:cNvSpPr>
            <p:nvPr/>
          </p:nvSpPr>
          <p:spPr bwMode="auto">
            <a:xfrm>
              <a:off x="4282143" y="334554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61" name="Rectangle 114"/>
            <p:cNvSpPr>
              <a:spLocks noChangeArrowheads="1"/>
            </p:cNvSpPr>
            <p:nvPr/>
          </p:nvSpPr>
          <p:spPr bwMode="auto">
            <a:xfrm>
              <a:off x="4374218" y="3397932"/>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263" name="Rectangle 116"/>
            <p:cNvSpPr>
              <a:spLocks noChangeArrowheads="1"/>
            </p:cNvSpPr>
            <p:nvPr/>
          </p:nvSpPr>
          <p:spPr bwMode="auto">
            <a:xfrm>
              <a:off x="4374218" y="270419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264" name="Rectangle 117"/>
            <p:cNvSpPr>
              <a:spLocks noChangeArrowheads="1"/>
            </p:cNvSpPr>
            <p:nvPr/>
          </p:nvSpPr>
          <p:spPr bwMode="auto">
            <a:xfrm>
              <a:off x="4359931" y="403928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65" name="Rectangle 118"/>
            <p:cNvSpPr>
              <a:spLocks noChangeArrowheads="1"/>
            </p:cNvSpPr>
            <p:nvPr/>
          </p:nvSpPr>
          <p:spPr bwMode="auto">
            <a:xfrm>
              <a:off x="4452006" y="4091669"/>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66" name="Rectangle 119"/>
            <p:cNvSpPr>
              <a:spLocks noChangeArrowheads="1"/>
            </p:cNvSpPr>
            <p:nvPr/>
          </p:nvSpPr>
          <p:spPr bwMode="auto">
            <a:xfrm>
              <a:off x="4282143" y="334554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67" name="Rectangle 120"/>
            <p:cNvSpPr>
              <a:spLocks noChangeArrowheads="1"/>
            </p:cNvSpPr>
            <p:nvPr/>
          </p:nvSpPr>
          <p:spPr bwMode="auto">
            <a:xfrm>
              <a:off x="4374218" y="3397932"/>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269" name="Rectangle 122"/>
            <p:cNvSpPr>
              <a:spLocks noChangeArrowheads="1"/>
            </p:cNvSpPr>
            <p:nvPr/>
          </p:nvSpPr>
          <p:spPr bwMode="auto">
            <a:xfrm>
              <a:off x="4374218" y="270419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270" name="Line 123"/>
            <p:cNvSpPr>
              <a:spLocks noChangeShapeType="1"/>
            </p:cNvSpPr>
            <p:nvPr/>
          </p:nvSpPr>
          <p:spPr bwMode="auto">
            <a:xfrm flipH="1">
              <a:off x="4582181" y="415040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1" name="Line 124"/>
            <p:cNvSpPr>
              <a:spLocks noChangeShapeType="1"/>
            </p:cNvSpPr>
            <p:nvPr/>
          </p:nvSpPr>
          <p:spPr bwMode="auto">
            <a:xfrm flipH="1">
              <a:off x="4582181" y="345666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2" name="Line 125"/>
            <p:cNvSpPr>
              <a:spLocks noChangeShapeType="1"/>
            </p:cNvSpPr>
            <p:nvPr/>
          </p:nvSpPr>
          <p:spPr bwMode="auto">
            <a:xfrm flipH="1">
              <a:off x="4582181" y="276293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3" name="Line 126"/>
            <p:cNvSpPr>
              <a:spLocks noChangeShapeType="1"/>
            </p:cNvSpPr>
            <p:nvPr/>
          </p:nvSpPr>
          <p:spPr bwMode="auto">
            <a:xfrm flipV="1">
              <a:off x="4644093" y="275023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4" name="Line 127"/>
            <p:cNvSpPr>
              <a:spLocks noChangeShapeType="1"/>
            </p:cNvSpPr>
            <p:nvPr/>
          </p:nvSpPr>
          <p:spPr bwMode="auto">
            <a:xfrm flipH="1">
              <a:off x="4582181" y="415040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5" name="Line 128"/>
            <p:cNvSpPr>
              <a:spLocks noChangeShapeType="1"/>
            </p:cNvSpPr>
            <p:nvPr/>
          </p:nvSpPr>
          <p:spPr bwMode="auto">
            <a:xfrm flipH="1">
              <a:off x="4582181" y="345666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6" name="Line 129"/>
            <p:cNvSpPr>
              <a:spLocks noChangeShapeType="1"/>
            </p:cNvSpPr>
            <p:nvPr/>
          </p:nvSpPr>
          <p:spPr bwMode="auto">
            <a:xfrm flipH="1">
              <a:off x="4582181" y="276293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7" name="Line 130"/>
            <p:cNvSpPr>
              <a:spLocks noChangeShapeType="1"/>
            </p:cNvSpPr>
            <p:nvPr/>
          </p:nvSpPr>
          <p:spPr bwMode="auto">
            <a:xfrm flipV="1">
              <a:off x="4644093" y="275023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278" name="Rectangle 131"/>
            <p:cNvSpPr>
              <a:spLocks noChangeArrowheads="1"/>
            </p:cNvSpPr>
            <p:nvPr/>
          </p:nvSpPr>
          <p:spPr bwMode="auto">
            <a:xfrm>
              <a:off x="4644093" y="2762932"/>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49279" name="Freeform 132"/>
            <p:cNvSpPr>
              <a:spLocks/>
            </p:cNvSpPr>
            <p:nvPr/>
          </p:nvSpPr>
          <p:spPr bwMode="auto">
            <a:xfrm>
              <a:off x="4637743" y="3064557"/>
              <a:ext cx="2654300" cy="1079500"/>
            </a:xfrm>
            <a:custGeom>
              <a:avLst/>
              <a:gdLst>
                <a:gd name="T0" fmla="*/ 2654300 w 1672"/>
                <a:gd name="T1" fmla="*/ 1079500 h 680"/>
                <a:gd name="T2" fmla="*/ 0 w 1672"/>
                <a:gd name="T3" fmla="*/ 1079500 h 680"/>
                <a:gd name="T4" fmla="*/ 0 w 1672"/>
                <a:gd name="T5" fmla="*/ 1041400 h 680"/>
                <a:gd name="T6" fmla="*/ 528638 w 1672"/>
                <a:gd name="T7" fmla="*/ 1041400 h 680"/>
                <a:gd name="T8" fmla="*/ 850900 w 1672"/>
                <a:gd name="T9" fmla="*/ 1016000 h 680"/>
                <a:gd name="T10" fmla="*/ 1057275 w 1672"/>
                <a:gd name="T11" fmla="*/ 1016000 h 680"/>
                <a:gd name="T12" fmla="*/ 1276350 w 1672"/>
                <a:gd name="T13" fmla="*/ 938213 h 680"/>
                <a:gd name="T14" fmla="*/ 1379538 w 1672"/>
                <a:gd name="T15" fmla="*/ 976313 h 680"/>
                <a:gd name="T16" fmla="*/ 1482725 w 1672"/>
                <a:gd name="T17" fmla="*/ 1041400 h 680"/>
                <a:gd name="T18" fmla="*/ 1598613 w 1672"/>
                <a:gd name="T19" fmla="*/ 835025 h 680"/>
                <a:gd name="T20" fmla="*/ 1701800 w 1672"/>
                <a:gd name="T21" fmla="*/ 796925 h 680"/>
                <a:gd name="T22" fmla="*/ 1804988 w 1672"/>
                <a:gd name="T23" fmla="*/ 590550 h 680"/>
                <a:gd name="T24" fmla="*/ 1908175 w 1672"/>
                <a:gd name="T25" fmla="*/ 693738 h 680"/>
                <a:gd name="T26" fmla="*/ 2009775 w 1672"/>
                <a:gd name="T27" fmla="*/ 385763 h 680"/>
                <a:gd name="T28" fmla="*/ 2074863 w 1672"/>
                <a:gd name="T29" fmla="*/ 0 h 680"/>
                <a:gd name="T30" fmla="*/ 2178050 w 1672"/>
                <a:gd name="T31" fmla="*/ 423863 h 680"/>
                <a:gd name="T32" fmla="*/ 2228850 w 1672"/>
                <a:gd name="T33" fmla="*/ 347663 h 680"/>
                <a:gd name="T34" fmla="*/ 2332038 w 1672"/>
                <a:gd name="T35" fmla="*/ 590550 h 680"/>
                <a:gd name="T36" fmla="*/ 2435225 w 1672"/>
                <a:gd name="T37" fmla="*/ 873125 h 680"/>
                <a:gd name="T38" fmla="*/ 2551113 w 1672"/>
                <a:gd name="T39" fmla="*/ 938213 h 680"/>
                <a:gd name="T40" fmla="*/ 2654300 w 1672"/>
                <a:gd name="T41" fmla="*/ 1041400 h 680"/>
                <a:gd name="T42" fmla="*/ 2654300 w 1672"/>
                <a:gd name="T43" fmla="*/ 1079500 h 6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72" h="680">
                  <a:moveTo>
                    <a:pt x="1672" y="680"/>
                  </a:moveTo>
                  <a:lnTo>
                    <a:pt x="0" y="680"/>
                  </a:lnTo>
                  <a:lnTo>
                    <a:pt x="0" y="656"/>
                  </a:lnTo>
                  <a:lnTo>
                    <a:pt x="333" y="656"/>
                  </a:lnTo>
                  <a:lnTo>
                    <a:pt x="536" y="640"/>
                  </a:lnTo>
                  <a:lnTo>
                    <a:pt x="666" y="640"/>
                  </a:lnTo>
                  <a:lnTo>
                    <a:pt x="804" y="591"/>
                  </a:lnTo>
                  <a:lnTo>
                    <a:pt x="869" y="615"/>
                  </a:lnTo>
                  <a:lnTo>
                    <a:pt x="934" y="656"/>
                  </a:lnTo>
                  <a:lnTo>
                    <a:pt x="1007" y="526"/>
                  </a:lnTo>
                  <a:lnTo>
                    <a:pt x="1072" y="502"/>
                  </a:lnTo>
                  <a:lnTo>
                    <a:pt x="1137" y="372"/>
                  </a:lnTo>
                  <a:lnTo>
                    <a:pt x="1202" y="437"/>
                  </a:lnTo>
                  <a:lnTo>
                    <a:pt x="1266" y="243"/>
                  </a:lnTo>
                  <a:lnTo>
                    <a:pt x="1307" y="0"/>
                  </a:lnTo>
                  <a:lnTo>
                    <a:pt x="1372" y="267"/>
                  </a:lnTo>
                  <a:lnTo>
                    <a:pt x="1404" y="219"/>
                  </a:lnTo>
                  <a:lnTo>
                    <a:pt x="1469" y="372"/>
                  </a:lnTo>
                  <a:lnTo>
                    <a:pt x="1534" y="550"/>
                  </a:lnTo>
                  <a:lnTo>
                    <a:pt x="1607" y="591"/>
                  </a:lnTo>
                  <a:lnTo>
                    <a:pt x="1672" y="656"/>
                  </a:lnTo>
                  <a:lnTo>
                    <a:pt x="1672" y="68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9280" name="Freeform 133"/>
            <p:cNvSpPr>
              <a:spLocks/>
            </p:cNvSpPr>
            <p:nvPr/>
          </p:nvSpPr>
          <p:spPr bwMode="auto">
            <a:xfrm>
              <a:off x="4637743" y="3064557"/>
              <a:ext cx="2654300" cy="1079500"/>
            </a:xfrm>
            <a:custGeom>
              <a:avLst/>
              <a:gdLst>
                <a:gd name="T0" fmla="*/ 2654300 w 1672"/>
                <a:gd name="T1" fmla="*/ 1079500 h 680"/>
                <a:gd name="T2" fmla="*/ 0 w 1672"/>
                <a:gd name="T3" fmla="*/ 1079500 h 680"/>
                <a:gd name="T4" fmla="*/ 0 w 1672"/>
                <a:gd name="T5" fmla="*/ 1041400 h 680"/>
                <a:gd name="T6" fmla="*/ 528638 w 1672"/>
                <a:gd name="T7" fmla="*/ 1041400 h 680"/>
                <a:gd name="T8" fmla="*/ 850900 w 1672"/>
                <a:gd name="T9" fmla="*/ 1016000 h 680"/>
                <a:gd name="T10" fmla="*/ 1057275 w 1672"/>
                <a:gd name="T11" fmla="*/ 1016000 h 680"/>
                <a:gd name="T12" fmla="*/ 1276350 w 1672"/>
                <a:gd name="T13" fmla="*/ 938213 h 680"/>
                <a:gd name="T14" fmla="*/ 1379538 w 1672"/>
                <a:gd name="T15" fmla="*/ 976313 h 680"/>
                <a:gd name="T16" fmla="*/ 1482725 w 1672"/>
                <a:gd name="T17" fmla="*/ 1041400 h 680"/>
                <a:gd name="T18" fmla="*/ 1598613 w 1672"/>
                <a:gd name="T19" fmla="*/ 835025 h 680"/>
                <a:gd name="T20" fmla="*/ 1701800 w 1672"/>
                <a:gd name="T21" fmla="*/ 796925 h 680"/>
                <a:gd name="T22" fmla="*/ 1804988 w 1672"/>
                <a:gd name="T23" fmla="*/ 590550 h 680"/>
                <a:gd name="T24" fmla="*/ 1908175 w 1672"/>
                <a:gd name="T25" fmla="*/ 693738 h 680"/>
                <a:gd name="T26" fmla="*/ 2009775 w 1672"/>
                <a:gd name="T27" fmla="*/ 385763 h 680"/>
                <a:gd name="T28" fmla="*/ 2074863 w 1672"/>
                <a:gd name="T29" fmla="*/ 0 h 680"/>
                <a:gd name="T30" fmla="*/ 2178050 w 1672"/>
                <a:gd name="T31" fmla="*/ 423863 h 680"/>
                <a:gd name="T32" fmla="*/ 2228850 w 1672"/>
                <a:gd name="T33" fmla="*/ 347663 h 680"/>
                <a:gd name="T34" fmla="*/ 2332038 w 1672"/>
                <a:gd name="T35" fmla="*/ 590550 h 680"/>
                <a:gd name="T36" fmla="*/ 2435225 w 1672"/>
                <a:gd name="T37" fmla="*/ 873125 h 680"/>
                <a:gd name="T38" fmla="*/ 2551113 w 1672"/>
                <a:gd name="T39" fmla="*/ 938213 h 680"/>
                <a:gd name="T40" fmla="*/ 2654300 w 1672"/>
                <a:gd name="T41" fmla="*/ 1041400 h 680"/>
                <a:gd name="T42" fmla="*/ 2654300 w 1672"/>
                <a:gd name="T43" fmla="*/ 1079500 h 6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72" h="680">
                  <a:moveTo>
                    <a:pt x="1672" y="680"/>
                  </a:moveTo>
                  <a:lnTo>
                    <a:pt x="0" y="680"/>
                  </a:lnTo>
                  <a:lnTo>
                    <a:pt x="0" y="656"/>
                  </a:lnTo>
                  <a:lnTo>
                    <a:pt x="333" y="656"/>
                  </a:lnTo>
                  <a:lnTo>
                    <a:pt x="536" y="640"/>
                  </a:lnTo>
                  <a:lnTo>
                    <a:pt x="666" y="640"/>
                  </a:lnTo>
                  <a:lnTo>
                    <a:pt x="804" y="591"/>
                  </a:lnTo>
                  <a:lnTo>
                    <a:pt x="869" y="615"/>
                  </a:lnTo>
                  <a:lnTo>
                    <a:pt x="934" y="656"/>
                  </a:lnTo>
                  <a:lnTo>
                    <a:pt x="1007" y="526"/>
                  </a:lnTo>
                  <a:lnTo>
                    <a:pt x="1072" y="502"/>
                  </a:lnTo>
                  <a:lnTo>
                    <a:pt x="1137" y="372"/>
                  </a:lnTo>
                  <a:lnTo>
                    <a:pt x="1202" y="437"/>
                  </a:lnTo>
                  <a:lnTo>
                    <a:pt x="1266" y="243"/>
                  </a:lnTo>
                  <a:lnTo>
                    <a:pt x="1307" y="0"/>
                  </a:lnTo>
                  <a:lnTo>
                    <a:pt x="1372" y="267"/>
                  </a:lnTo>
                  <a:lnTo>
                    <a:pt x="1404" y="219"/>
                  </a:lnTo>
                  <a:lnTo>
                    <a:pt x="1469" y="372"/>
                  </a:lnTo>
                  <a:lnTo>
                    <a:pt x="1534" y="550"/>
                  </a:lnTo>
                  <a:lnTo>
                    <a:pt x="1607" y="591"/>
                  </a:lnTo>
                  <a:lnTo>
                    <a:pt x="1672" y="656"/>
                  </a:lnTo>
                  <a:lnTo>
                    <a:pt x="1672" y="68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49321" name="Rectangle 175"/>
            <p:cNvSpPr>
              <a:spLocks noChangeArrowheads="1"/>
            </p:cNvSpPr>
            <p:nvPr/>
          </p:nvSpPr>
          <p:spPr bwMode="auto">
            <a:xfrm>
              <a:off x="4294843" y="432185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327" name="Rectangle 181"/>
            <p:cNvSpPr>
              <a:spLocks noChangeArrowheads="1"/>
            </p:cNvSpPr>
            <p:nvPr/>
          </p:nvSpPr>
          <p:spPr bwMode="auto">
            <a:xfrm>
              <a:off x="4294843" y="4321857"/>
              <a:ext cx="301625"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grpSp>
      <p:grpSp>
        <p:nvGrpSpPr>
          <p:cNvPr id="7" name="Group 6"/>
          <p:cNvGrpSpPr/>
          <p:nvPr/>
        </p:nvGrpSpPr>
        <p:grpSpPr>
          <a:xfrm>
            <a:off x="4294843" y="4568560"/>
            <a:ext cx="3729038" cy="1719263"/>
            <a:chOff x="4294843" y="4492224"/>
            <a:chExt cx="3729038" cy="1719263"/>
          </a:xfrm>
        </p:grpSpPr>
        <p:sp>
          <p:nvSpPr>
            <p:cNvPr id="49160" name="Rectangle 11"/>
            <p:cNvSpPr>
              <a:spLocks noChangeArrowheads="1"/>
            </p:cNvSpPr>
            <p:nvPr/>
          </p:nvSpPr>
          <p:spPr bwMode="auto">
            <a:xfrm>
              <a:off x="4642506" y="4785912"/>
              <a:ext cx="842962"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161" name="Rectangle 12"/>
            <p:cNvSpPr>
              <a:spLocks noChangeArrowheads="1"/>
            </p:cNvSpPr>
            <p:nvPr/>
          </p:nvSpPr>
          <p:spPr bwMode="auto">
            <a:xfrm>
              <a:off x="4734581" y="4839887"/>
              <a:ext cx="727075"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800" b="1">
                  <a:solidFill>
                    <a:srgbClr val="020323"/>
                  </a:solidFill>
                </a:rPr>
                <a:t>PSP 2</a:t>
              </a:r>
              <a:endParaRPr lang="en-US"/>
            </a:p>
          </p:txBody>
        </p:sp>
        <p:sp>
          <p:nvSpPr>
            <p:cNvPr id="49281" name="Rectangle 135"/>
            <p:cNvSpPr>
              <a:spLocks noChangeArrowheads="1"/>
            </p:cNvSpPr>
            <p:nvPr/>
          </p:nvSpPr>
          <p:spPr bwMode="auto">
            <a:xfrm>
              <a:off x="7568268" y="5982887"/>
              <a:ext cx="45561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82" name="Rectangle 136"/>
            <p:cNvSpPr>
              <a:spLocks noChangeArrowheads="1"/>
            </p:cNvSpPr>
            <p:nvPr/>
          </p:nvSpPr>
          <p:spPr bwMode="auto">
            <a:xfrm>
              <a:off x="7660343" y="6035274"/>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83" name="Rectangle 137"/>
            <p:cNvSpPr>
              <a:spLocks noChangeArrowheads="1"/>
            </p:cNvSpPr>
            <p:nvPr/>
          </p:nvSpPr>
          <p:spPr bwMode="auto">
            <a:xfrm>
              <a:off x="6588781" y="5982887"/>
              <a:ext cx="339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84" name="Rectangle 138"/>
            <p:cNvSpPr>
              <a:spLocks noChangeArrowheads="1"/>
            </p:cNvSpPr>
            <p:nvPr/>
          </p:nvSpPr>
          <p:spPr bwMode="auto">
            <a:xfrm>
              <a:off x="6680856" y="6035274"/>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85" name="Rectangle 139"/>
            <p:cNvSpPr>
              <a:spLocks noChangeArrowheads="1"/>
            </p:cNvSpPr>
            <p:nvPr/>
          </p:nvSpPr>
          <p:spPr bwMode="auto">
            <a:xfrm>
              <a:off x="5402918" y="5982887"/>
              <a:ext cx="4953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86" name="Rectangle 140"/>
            <p:cNvSpPr>
              <a:spLocks noChangeArrowheads="1"/>
            </p:cNvSpPr>
            <p:nvPr/>
          </p:nvSpPr>
          <p:spPr bwMode="auto">
            <a:xfrm>
              <a:off x="5494993" y="6035274"/>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87" name="Rectangle 141"/>
            <p:cNvSpPr>
              <a:spLocks noChangeArrowheads="1"/>
            </p:cNvSpPr>
            <p:nvPr/>
          </p:nvSpPr>
          <p:spPr bwMode="auto">
            <a:xfrm>
              <a:off x="5533093" y="6035274"/>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88" name="Rectangle 142"/>
            <p:cNvSpPr>
              <a:spLocks noChangeArrowheads="1"/>
            </p:cNvSpPr>
            <p:nvPr/>
          </p:nvSpPr>
          <p:spPr bwMode="auto">
            <a:xfrm>
              <a:off x="4347231" y="5982887"/>
              <a:ext cx="493712"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89" name="Rectangle 143"/>
            <p:cNvSpPr>
              <a:spLocks noChangeArrowheads="1"/>
            </p:cNvSpPr>
            <p:nvPr/>
          </p:nvSpPr>
          <p:spPr bwMode="auto">
            <a:xfrm>
              <a:off x="4437718" y="6035274"/>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90" name="Rectangle 144"/>
            <p:cNvSpPr>
              <a:spLocks noChangeArrowheads="1"/>
            </p:cNvSpPr>
            <p:nvPr/>
          </p:nvSpPr>
          <p:spPr bwMode="auto">
            <a:xfrm>
              <a:off x="4477406" y="6035274"/>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291" name="Rectangle 145"/>
            <p:cNvSpPr>
              <a:spLocks noChangeArrowheads="1"/>
            </p:cNvSpPr>
            <p:nvPr/>
          </p:nvSpPr>
          <p:spPr bwMode="auto">
            <a:xfrm>
              <a:off x="7568268" y="5982887"/>
              <a:ext cx="45561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92" name="Rectangle 146"/>
            <p:cNvSpPr>
              <a:spLocks noChangeArrowheads="1"/>
            </p:cNvSpPr>
            <p:nvPr/>
          </p:nvSpPr>
          <p:spPr bwMode="auto">
            <a:xfrm>
              <a:off x="7660343" y="6035274"/>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93" name="Rectangle 147"/>
            <p:cNvSpPr>
              <a:spLocks noChangeArrowheads="1"/>
            </p:cNvSpPr>
            <p:nvPr/>
          </p:nvSpPr>
          <p:spPr bwMode="auto">
            <a:xfrm>
              <a:off x="6588781" y="5982887"/>
              <a:ext cx="339725"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94" name="Rectangle 148"/>
            <p:cNvSpPr>
              <a:spLocks noChangeArrowheads="1"/>
            </p:cNvSpPr>
            <p:nvPr/>
          </p:nvSpPr>
          <p:spPr bwMode="auto">
            <a:xfrm>
              <a:off x="6680856" y="6035274"/>
              <a:ext cx="1920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295" name="Rectangle 149"/>
            <p:cNvSpPr>
              <a:spLocks noChangeArrowheads="1"/>
            </p:cNvSpPr>
            <p:nvPr/>
          </p:nvSpPr>
          <p:spPr bwMode="auto">
            <a:xfrm>
              <a:off x="5402918" y="5982887"/>
              <a:ext cx="4953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96" name="Rectangle 150"/>
            <p:cNvSpPr>
              <a:spLocks noChangeArrowheads="1"/>
            </p:cNvSpPr>
            <p:nvPr/>
          </p:nvSpPr>
          <p:spPr bwMode="auto">
            <a:xfrm>
              <a:off x="5494993" y="6035274"/>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297" name="Rectangle 151"/>
            <p:cNvSpPr>
              <a:spLocks noChangeArrowheads="1"/>
            </p:cNvSpPr>
            <p:nvPr/>
          </p:nvSpPr>
          <p:spPr bwMode="auto">
            <a:xfrm>
              <a:off x="5533093" y="6035274"/>
              <a:ext cx="3063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100%</a:t>
              </a:r>
              <a:endParaRPr lang="en-US"/>
            </a:p>
          </p:txBody>
        </p:sp>
        <p:sp>
          <p:nvSpPr>
            <p:cNvPr id="49298" name="Rectangle 152"/>
            <p:cNvSpPr>
              <a:spLocks noChangeArrowheads="1"/>
            </p:cNvSpPr>
            <p:nvPr/>
          </p:nvSpPr>
          <p:spPr bwMode="auto">
            <a:xfrm>
              <a:off x="4347231" y="5982887"/>
              <a:ext cx="493712"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299" name="Rectangle 153"/>
            <p:cNvSpPr>
              <a:spLocks noChangeArrowheads="1"/>
            </p:cNvSpPr>
            <p:nvPr/>
          </p:nvSpPr>
          <p:spPr bwMode="auto">
            <a:xfrm>
              <a:off x="4437718" y="6035274"/>
              <a:ext cx="777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a:t>
              </a:r>
              <a:endParaRPr lang="en-US"/>
            </a:p>
          </p:txBody>
        </p:sp>
        <p:sp>
          <p:nvSpPr>
            <p:cNvPr id="49300" name="Rectangle 154"/>
            <p:cNvSpPr>
              <a:spLocks noChangeArrowheads="1"/>
            </p:cNvSpPr>
            <p:nvPr/>
          </p:nvSpPr>
          <p:spPr bwMode="auto">
            <a:xfrm>
              <a:off x="4477406" y="6035274"/>
              <a:ext cx="30638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200%</a:t>
              </a:r>
              <a:endParaRPr lang="en-US"/>
            </a:p>
          </p:txBody>
        </p:sp>
        <p:sp>
          <p:nvSpPr>
            <p:cNvPr id="49301" name="Line 155"/>
            <p:cNvSpPr>
              <a:spLocks noChangeShapeType="1"/>
            </p:cNvSpPr>
            <p:nvPr/>
          </p:nvSpPr>
          <p:spPr bwMode="auto">
            <a:xfrm flipV="1">
              <a:off x="4656793"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2" name="Line 156"/>
            <p:cNvSpPr>
              <a:spLocks noChangeShapeType="1"/>
            </p:cNvSpPr>
            <p:nvPr/>
          </p:nvSpPr>
          <p:spPr bwMode="auto">
            <a:xfrm flipV="1">
              <a:off x="5185431" y="592573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3" name="Line 157"/>
            <p:cNvSpPr>
              <a:spLocks noChangeShapeType="1"/>
            </p:cNvSpPr>
            <p:nvPr/>
          </p:nvSpPr>
          <p:spPr bwMode="auto">
            <a:xfrm flipV="1">
              <a:off x="5714068"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4" name="Line 158"/>
            <p:cNvSpPr>
              <a:spLocks noChangeShapeType="1"/>
            </p:cNvSpPr>
            <p:nvPr/>
          </p:nvSpPr>
          <p:spPr bwMode="auto">
            <a:xfrm flipV="1">
              <a:off x="6255406" y="592573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5" name="Line 159"/>
            <p:cNvSpPr>
              <a:spLocks noChangeShapeType="1"/>
            </p:cNvSpPr>
            <p:nvPr/>
          </p:nvSpPr>
          <p:spPr bwMode="auto">
            <a:xfrm flipV="1">
              <a:off x="6784043"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6" name="Line 160"/>
            <p:cNvSpPr>
              <a:spLocks noChangeShapeType="1"/>
            </p:cNvSpPr>
            <p:nvPr/>
          </p:nvSpPr>
          <p:spPr bwMode="auto">
            <a:xfrm flipV="1">
              <a:off x="7311093" y="592573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7" name="Line 161"/>
            <p:cNvSpPr>
              <a:spLocks noChangeShapeType="1"/>
            </p:cNvSpPr>
            <p:nvPr/>
          </p:nvSpPr>
          <p:spPr bwMode="auto">
            <a:xfrm flipV="1">
              <a:off x="7839731" y="5925737"/>
              <a:ext cx="1587"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8" name="Line 162"/>
            <p:cNvSpPr>
              <a:spLocks noChangeShapeType="1"/>
            </p:cNvSpPr>
            <p:nvPr/>
          </p:nvSpPr>
          <p:spPr bwMode="auto">
            <a:xfrm>
              <a:off x="4658381" y="593843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09" name="Line 163"/>
            <p:cNvSpPr>
              <a:spLocks noChangeShapeType="1"/>
            </p:cNvSpPr>
            <p:nvPr/>
          </p:nvSpPr>
          <p:spPr bwMode="auto">
            <a:xfrm flipV="1">
              <a:off x="4656793"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0" name="Line 164"/>
            <p:cNvSpPr>
              <a:spLocks noChangeShapeType="1"/>
            </p:cNvSpPr>
            <p:nvPr/>
          </p:nvSpPr>
          <p:spPr bwMode="auto">
            <a:xfrm flipV="1">
              <a:off x="5185431" y="592573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1" name="Line 165"/>
            <p:cNvSpPr>
              <a:spLocks noChangeShapeType="1"/>
            </p:cNvSpPr>
            <p:nvPr/>
          </p:nvSpPr>
          <p:spPr bwMode="auto">
            <a:xfrm flipV="1">
              <a:off x="5714068"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2" name="Line 166"/>
            <p:cNvSpPr>
              <a:spLocks noChangeShapeType="1"/>
            </p:cNvSpPr>
            <p:nvPr/>
          </p:nvSpPr>
          <p:spPr bwMode="auto">
            <a:xfrm flipV="1">
              <a:off x="6255406" y="5925737"/>
              <a:ext cx="1587"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3" name="Line 167"/>
            <p:cNvSpPr>
              <a:spLocks noChangeShapeType="1"/>
            </p:cNvSpPr>
            <p:nvPr/>
          </p:nvSpPr>
          <p:spPr bwMode="auto">
            <a:xfrm flipV="1">
              <a:off x="6784043" y="5925737"/>
              <a:ext cx="1588"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4" name="Line 168"/>
            <p:cNvSpPr>
              <a:spLocks noChangeShapeType="1"/>
            </p:cNvSpPr>
            <p:nvPr/>
          </p:nvSpPr>
          <p:spPr bwMode="auto">
            <a:xfrm flipV="1">
              <a:off x="7311093" y="5925737"/>
              <a:ext cx="1588" cy="36512"/>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5" name="Line 169"/>
            <p:cNvSpPr>
              <a:spLocks noChangeShapeType="1"/>
            </p:cNvSpPr>
            <p:nvPr/>
          </p:nvSpPr>
          <p:spPr bwMode="auto">
            <a:xfrm flipV="1">
              <a:off x="7839731" y="5925737"/>
              <a:ext cx="1587" cy="63500"/>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6" name="Line 170"/>
            <p:cNvSpPr>
              <a:spLocks noChangeShapeType="1"/>
            </p:cNvSpPr>
            <p:nvPr/>
          </p:nvSpPr>
          <p:spPr bwMode="auto">
            <a:xfrm>
              <a:off x="4658381" y="5938437"/>
              <a:ext cx="3168650"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17" name="Rectangle 171"/>
            <p:cNvSpPr>
              <a:spLocks noChangeArrowheads="1"/>
            </p:cNvSpPr>
            <p:nvPr/>
          </p:nvSpPr>
          <p:spPr bwMode="auto">
            <a:xfrm>
              <a:off x="4372631" y="582731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318" name="Rectangle 172"/>
            <p:cNvSpPr>
              <a:spLocks noChangeArrowheads="1"/>
            </p:cNvSpPr>
            <p:nvPr/>
          </p:nvSpPr>
          <p:spPr bwMode="auto">
            <a:xfrm>
              <a:off x="4464706" y="5881287"/>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319" name="Rectangle 173"/>
            <p:cNvSpPr>
              <a:spLocks noChangeArrowheads="1"/>
            </p:cNvSpPr>
            <p:nvPr/>
          </p:nvSpPr>
          <p:spPr bwMode="auto">
            <a:xfrm>
              <a:off x="4294843" y="513357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320" name="Rectangle 174"/>
            <p:cNvSpPr>
              <a:spLocks noChangeArrowheads="1"/>
            </p:cNvSpPr>
            <p:nvPr/>
          </p:nvSpPr>
          <p:spPr bwMode="auto">
            <a:xfrm>
              <a:off x="4386918" y="5187549"/>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322" name="Rectangle 176"/>
            <p:cNvSpPr>
              <a:spLocks noChangeArrowheads="1"/>
            </p:cNvSpPr>
            <p:nvPr/>
          </p:nvSpPr>
          <p:spPr bwMode="auto">
            <a:xfrm>
              <a:off x="4386918" y="449222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323" name="Rectangle 177"/>
            <p:cNvSpPr>
              <a:spLocks noChangeArrowheads="1"/>
            </p:cNvSpPr>
            <p:nvPr/>
          </p:nvSpPr>
          <p:spPr bwMode="auto">
            <a:xfrm>
              <a:off x="4372631" y="5827312"/>
              <a:ext cx="242887" cy="23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324" name="Rectangle 178"/>
            <p:cNvSpPr>
              <a:spLocks noChangeArrowheads="1"/>
            </p:cNvSpPr>
            <p:nvPr/>
          </p:nvSpPr>
          <p:spPr bwMode="auto">
            <a:xfrm>
              <a:off x="4464706" y="5881287"/>
              <a:ext cx="96837"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0</a:t>
              </a:r>
              <a:endParaRPr lang="en-US"/>
            </a:p>
          </p:txBody>
        </p:sp>
        <p:sp>
          <p:nvSpPr>
            <p:cNvPr id="49325" name="Rectangle 179"/>
            <p:cNvSpPr>
              <a:spLocks noChangeArrowheads="1"/>
            </p:cNvSpPr>
            <p:nvPr/>
          </p:nvSpPr>
          <p:spPr bwMode="auto">
            <a:xfrm>
              <a:off x="4294843" y="5133574"/>
              <a:ext cx="301625" cy="230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9326" name="Rectangle 180"/>
            <p:cNvSpPr>
              <a:spLocks noChangeArrowheads="1"/>
            </p:cNvSpPr>
            <p:nvPr/>
          </p:nvSpPr>
          <p:spPr bwMode="auto">
            <a:xfrm>
              <a:off x="4386918" y="5187549"/>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20</a:t>
              </a:r>
              <a:endParaRPr lang="en-US"/>
            </a:p>
          </p:txBody>
        </p:sp>
        <p:sp>
          <p:nvSpPr>
            <p:cNvPr id="49328" name="Rectangle 182"/>
            <p:cNvSpPr>
              <a:spLocks noChangeArrowheads="1"/>
            </p:cNvSpPr>
            <p:nvPr/>
          </p:nvSpPr>
          <p:spPr bwMode="auto">
            <a:xfrm>
              <a:off x="4386918" y="4492224"/>
              <a:ext cx="153988" cy="13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900">
                  <a:solidFill>
                    <a:srgbClr val="000000"/>
                  </a:solidFill>
                  <a:latin typeface="Times New Roman" charset="0"/>
                </a:rPr>
                <a:t>40</a:t>
              </a:r>
              <a:endParaRPr lang="en-US"/>
            </a:p>
          </p:txBody>
        </p:sp>
        <p:sp>
          <p:nvSpPr>
            <p:cNvPr id="49329" name="Line 183"/>
            <p:cNvSpPr>
              <a:spLocks noChangeShapeType="1"/>
            </p:cNvSpPr>
            <p:nvPr/>
          </p:nvSpPr>
          <p:spPr bwMode="auto">
            <a:xfrm flipH="1">
              <a:off x="4594881" y="593843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0" name="Line 184"/>
            <p:cNvSpPr>
              <a:spLocks noChangeShapeType="1"/>
            </p:cNvSpPr>
            <p:nvPr/>
          </p:nvSpPr>
          <p:spPr bwMode="auto">
            <a:xfrm flipH="1">
              <a:off x="4594881" y="524469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1" name="Line 185"/>
            <p:cNvSpPr>
              <a:spLocks noChangeShapeType="1"/>
            </p:cNvSpPr>
            <p:nvPr/>
          </p:nvSpPr>
          <p:spPr bwMode="auto">
            <a:xfrm flipH="1">
              <a:off x="4594881" y="455096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2" name="Line 186"/>
            <p:cNvSpPr>
              <a:spLocks noChangeShapeType="1"/>
            </p:cNvSpPr>
            <p:nvPr/>
          </p:nvSpPr>
          <p:spPr bwMode="auto">
            <a:xfrm flipV="1">
              <a:off x="4656793" y="453826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3" name="Line 187"/>
            <p:cNvSpPr>
              <a:spLocks noChangeShapeType="1"/>
            </p:cNvSpPr>
            <p:nvPr/>
          </p:nvSpPr>
          <p:spPr bwMode="auto">
            <a:xfrm flipH="1">
              <a:off x="4594881" y="5938437"/>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4" name="Line 188"/>
            <p:cNvSpPr>
              <a:spLocks noChangeShapeType="1"/>
            </p:cNvSpPr>
            <p:nvPr/>
          </p:nvSpPr>
          <p:spPr bwMode="auto">
            <a:xfrm flipH="1">
              <a:off x="4594881" y="5244699"/>
              <a:ext cx="61912" cy="1588"/>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5" name="Line 189"/>
            <p:cNvSpPr>
              <a:spLocks noChangeShapeType="1"/>
            </p:cNvSpPr>
            <p:nvPr/>
          </p:nvSpPr>
          <p:spPr bwMode="auto">
            <a:xfrm flipH="1">
              <a:off x="4594881" y="4550962"/>
              <a:ext cx="61912" cy="1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6" name="Line 190"/>
            <p:cNvSpPr>
              <a:spLocks noChangeShapeType="1"/>
            </p:cNvSpPr>
            <p:nvPr/>
          </p:nvSpPr>
          <p:spPr bwMode="auto">
            <a:xfrm flipV="1">
              <a:off x="4656793" y="4538262"/>
              <a:ext cx="1588" cy="1398587"/>
            </a:xfrm>
            <a:prstGeom prst="line">
              <a:avLst/>
            </a:prstGeom>
            <a:noFill/>
            <a:ln w="1270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337" name="Rectangle 191"/>
            <p:cNvSpPr>
              <a:spLocks noChangeArrowheads="1"/>
            </p:cNvSpPr>
            <p:nvPr/>
          </p:nvSpPr>
          <p:spPr bwMode="auto">
            <a:xfrm>
              <a:off x="4656793" y="4550962"/>
              <a:ext cx="3171825" cy="1376362"/>
            </a:xfrm>
            <a:prstGeom prst="rect">
              <a:avLst/>
            </a:prstGeom>
            <a:noFill/>
            <a:ln w="127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nvGrpSpPr>
            <p:cNvPr id="49338" name="Group 194"/>
            <p:cNvGrpSpPr>
              <a:grpSpLocks/>
            </p:cNvGrpSpPr>
            <p:nvPr/>
          </p:nvGrpSpPr>
          <p:grpSpPr bwMode="auto">
            <a:xfrm>
              <a:off x="5282268" y="4582712"/>
              <a:ext cx="1919288" cy="1349375"/>
              <a:chOff x="3702" y="3149"/>
              <a:chExt cx="1209" cy="850"/>
            </a:xfrm>
          </p:grpSpPr>
          <p:sp>
            <p:nvSpPr>
              <p:cNvPr id="49339" name="Freeform 192"/>
              <p:cNvSpPr>
                <a:spLocks/>
              </p:cNvSpPr>
              <p:nvPr/>
            </p:nvSpPr>
            <p:spPr bwMode="auto">
              <a:xfrm>
                <a:off x="3702" y="3149"/>
                <a:ext cx="1209" cy="850"/>
              </a:xfrm>
              <a:custGeom>
                <a:avLst/>
                <a:gdLst>
                  <a:gd name="T0" fmla="*/ 1209 w 1209"/>
                  <a:gd name="T1" fmla="*/ 850 h 850"/>
                  <a:gd name="T2" fmla="*/ 0 w 1209"/>
                  <a:gd name="T3" fmla="*/ 850 h 850"/>
                  <a:gd name="T4" fmla="*/ 0 w 1209"/>
                  <a:gd name="T5" fmla="*/ 826 h 850"/>
                  <a:gd name="T6" fmla="*/ 138 w 1209"/>
                  <a:gd name="T7" fmla="*/ 826 h 850"/>
                  <a:gd name="T8" fmla="*/ 268 w 1209"/>
                  <a:gd name="T9" fmla="*/ 826 h 850"/>
                  <a:gd name="T10" fmla="*/ 471 w 1209"/>
                  <a:gd name="T11" fmla="*/ 826 h 850"/>
                  <a:gd name="T12" fmla="*/ 536 w 1209"/>
                  <a:gd name="T13" fmla="*/ 761 h 850"/>
                  <a:gd name="T14" fmla="*/ 609 w 1209"/>
                  <a:gd name="T15" fmla="*/ 826 h 850"/>
                  <a:gd name="T16" fmla="*/ 674 w 1209"/>
                  <a:gd name="T17" fmla="*/ 786 h 850"/>
                  <a:gd name="T18" fmla="*/ 739 w 1209"/>
                  <a:gd name="T19" fmla="*/ 721 h 850"/>
                  <a:gd name="T20" fmla="*/ 804 w 1209"/>
                  <a:gd name="T21" fmla="*/ 502 h 850"/>
                  <a:gd name="T22" fmla="*/ 869 w 1209"/>
                  <a:gd name="T23" fmla="*/ 437 h 850"/>
                  <a:gd name="T24" fmla="*/ 909 w 1209"/>
                  <a:gd name="T25" fmla="*/ 106 h 850"/>
                  <a:gd name="T26" fmla="*/ 974 w 1209"/>
                  <a:gd name="T27" fmla="*/ 0 h 850"/>
                  <a:gd name="T28" fmla="*/ 1007 w 1209"/>
                  <a:gd name="T29" fmla="*/ 259 h 850"/>
                  <a:gd name="T30" fmla="*/ 1071 w 1209"/>
                  <a:gd name="T31" fmla="*/ 607 h 850"/>
                  <a:gd name="T32" fmla="*/ 1136 w 1209"/>
                  <a:gd name="T33" fmla="*/ 737 h 850"/>
                  <a:gd name="T34" fmla="*/ 1209 w 1209"/>
                  <a:gd name="T35" fmla="*/ 826 h 850"/>
                  <a:gd name="T36" fmla="*/ 1209 w 1209"/>
                  <a:gd name="T37" fmla="*/ 850 h 8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09" h="850">
                    <a:moveTo>
                      <a:pt x="1209" y="850"/>
                    </a:moveTo>
                    <a:lnTo>
                      <a:pt x="0" y="850"/>
                    </a:lnTo>
                    <a:lnTo>
                      <a:pt x="0" y="826"/>
                    </a:lnTo>
                    <a:lnTo>
                      <a:pt x="138" y="826"/>
                    </a:lnTo>
                    <a:lnTo>
                      <a:pt x="268" y="826"/>
                    </a:lnTo>
                    <a:lnTo>
                      <a:pt x="471" y="826"/>
                    </a:lnTo>
                    <a:lnTo>
                      <a:pt x="536" y="761"/>
                    </a:lnTo>
                    <a:lnTo>
                      <a:pt x="609" y="826"/>
                    </a:lnTo>
                    <a:lnTo>
                      <a:pt x="674" y="786"/>
                    </a:lnTo>
                    <a:lnTo>
                      <a:pt x="739" y="721"/>
                    </a:lnTo>
                    <a:lnTo>
                      <a:pt x="804" y="502"/>
                    </a:lnTo>
                    <a:lnTo>
                      <a:pt x="869" y="437"/>
                    </a:lnTo>
                    <a:lnTo>
                      <a:pt x="909" y="106"/>
                    </a:lnTo>
                    <a:lnTo>
                      <a:pt x="974" y="0"/>
                    </a:lnTo>
                    <a:lnTo>
                      <a:pt x="1007" y="259"/>
                    </a:lnTo>
                    <a:lnTo>
                      <a:pt x="1071" y="607"/>
                    </a:lnTo>
                    <a:lnTo>
                      <a:pt x="1136" y="737"/>
                    </a:lnTo>
                    <a:lnTo>
                      <a:pt x="1209" y="826"/>
                    </a:lnTo>
                    <a:lnTo>
                      <a:pt x="1209" y="850"/>
                    </a:lnTo>
                    <a:close/>
                  </a:path>
                </a:pathLst>
              </a:custGeom>
              <a:solidFill>
                <a:srgbClr val="DD143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49340" name="Freeform 193"/>
              <p:cNvSpPr>
                <a:spLocks/>
              </p:cNvSpPr>
              <p:nvPr/>
            </p:nvSpPr>
            <p:spPr bwMode="auto">
              <a:xfrm>
                <a:off x="3702" y="3149"/>
                <a:ext cx="1209" cy="850"/>
              </a:xfrm>
              <a:custGeom>
                <a:avLst/>
                <a:gdLst>
                  <a:gd name="T0" fmla="*/ 1209 w 1209"/>
                  <a:gd name="T1" fmla="*/ 850 h 850"/>
                  <a:gd name="T2" fmla="*/ 0 w 1209"/>
                  <a:gd name="T3" fmla="*/ 850 h 850"/>
                  <a:gd name="T4" fmla="*/ 0 w 1209"/>
                  <a:gd name="T5" fmla="*/ 826 h 850"/>
                  <a:gd name="T6" fmla="*/ 138 w 1209"/>
                  <a:gd name="T7" fmla="*/ 826 h 850"/>
                  <a:gd name="T8" fmla="*/ 268 w 1209"/>
                  <a:gd name="T9" fmla="*/ 826 h 850"/>
                  <a:gd name="T10" fmla="*/ 471 w 1209"/>
                  <a:gd name="T11" fmla="*/ 826 h 850"/>
                  <a:gd name="T12" fmla="*/ 536 w 1209"/>
                  <a:gd name="T13" fmla="*/ 761 h 850"/>
                  <a:gd name="T14" fmla="*/ 609 w 1209"/>
                  <a:gd name="T15" fmla="*/ 826 h 850"/>
                  <a:gd name="T16" fmla="*/ 674 w 1209"/>
                  <a:gd name="T17" fmla="*/ 786 h 850"/>
                  <a:gd name="T18" fmla="*/ 739 w 1209"/>
                  <a:gd name="T19" fmla="*/ 721 h 850"/>
                  <a:gd name="T20" fmla="*/ 804 w 1209"/>
                  <a:gd name="T21" fmla="*/ 502 h 850"/>
                  <a:gd name="T22" fmla="*/ 869 w 1209"/>
                  <a:gd name="T23" fmla="*/ 437 h 850"/>
                  <a:gd name="T24" fmla="*/ 909 w 1209"/>
                  <a:gd name="T25" fmla="*/ 106 h 850"/>
                  <a:gd name="T26" fmla="*/ 974 w 1209"/>
                  <a:gd name="T27" fmla="*/ 0 h 850"/>
                  <a:gd name="T28" fmla="*/ 1007 w 1209"/>
                  <a:gd name="T29" fmla="*/ 259 h 850"/>
                  <a:gd name="T30" fmla="*/ 1071 w 1209"/>
                  <a:gd name="T31" fmla="*/ 607 h 850"/>
                  <a:gd name="T32" fmla="*/ 1136 w 1209"/>
                  <a:gd name="T33" fmla="*/ 737 h 850"/>
                  <a:gd name="T34" fmla="*/ 1209 w 1209"/>
                  <a:gd name="T35" fmla="*/ 826 h 850"/>
                  <a:gd name="T36" fmla="*/ 1209 w 1209"/>
                  <a:gd name="T37" fmla="*/ 850 h 8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09" h="850">
                    <a:moveTo>
                      <a:pt x="1209" y="850"/>
                    </a:moveTo>
                    <a:lnTo>
                      <a:pt x="0" y="850"/>
                    </a:lnTo>
                    <a:lnTo>
                      <a:pt x="0" y="826"/>
                    </a:lnTo>
                    <a:lnTo>
                      <a:pt x="138" y="826"/>
                    </a:lnTo>
                    <a:lnTo>
                      <a:pt x="268" y="826"/>
                    </a:lnTo>
                    <a:lnTo>
                      <a:pt x="471" y="826"/>
                    </a:lnTo>
                    <a:lnTo>
                      <a:pt x="536" y="761"/>
                    </a:lnTo>
                    <a:lnTo>
                      <a:pt x="609" y="826"/>
                    </a:lnTo>
                    <a:lnTo>
                      <a:pt x="674" y="786"/>
                    </a:lnTo>
                    <a:lnTo>
                      <a:pt x="739" y="721"/>
                    </a:lnTo>
                    <a:lnTo>
                      <a:pt x="804" y="502"/>
                    </a:lnTo>
                    <a:lnTo>
                      <a:pt x="869" y="437"/>
                    </a:lnTo>
                    <a:lnTo>
                      <a:pt x="909" y="106"/>
                    </a:lnTo>
                    <a:lnTo>
                      <a:pt x="974" y="0"/>
                    </a:lnTo>
                    <a:lnTo>
                      <a:pt x="1007" y="259"/>
                    </a:lnTo>
                    <a:lnTo>
                      <a:pt x="1071" y="607"/>
                    </a:lnTo>
                    <a:lnTo>
                      <a:pt x="1136" y="737"/>
                    </a:lnTo>
                    <a:lnTo>
                      <a:pt x="1209" y="826"/>
                    </a:lnTo>
                    <a:lnTo>
                      <a:pt x="1209" y="850"/>
                    </a:lnTo>
                  </a:path>
                </a:pathLst>
              </a:custGeom>
              <a:noFill/>
              <a:ln w="12700">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grpSp>
    </p:spTree>
    <p:extLst>
      <p:ext uri="{BB962C8B-B14F-4D97-AF65-F5344CB8AC3E}">
        <p14:creationId xmlns:p14="http://schemas.microsoft.com/office/powerpoint/2010/main" val="17074630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p:txBody>
          <a:bodyPr/>
          <a:lstStyle/>
          <a:p>
            <a:r>
              <a:rPr lang="en-US" smtClean="0"/>
              <a:t>Compile and Test Time – 810 Engineers </a:t>
            </a:r>
          </a:p>
        </p:txBody>
      </p:sp>
      <p:sp>
        <p:nvSpPr>
          <p:cNvPr id="6" name="Text Placeholder 5"/>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13285" y="1043088"/>
            <a:ext cx="8478341" cy="4980432"/>
          </a:xfrm>
          <a:prstGeom prst="rect">
            <a:avLst/>
          </a:prstGeom>
          <a:extLst>
            <a:ext uri="{91240B29-F687-4f45-9708-019B960494DF}">
              <a14:hiddenLine xmlns:a14="http://schemas.microsoft.com/office/drawing/2010/main" xmlns=""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64278293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p:txBody>
          <a:bodyPr/>
          <a:lstStyle/>
          <a:p>
            <a:r>
              <a:rPr lang="en-US" smtClean="0"/>
              <a:t>Size and LOC/hour – 810 Engineers </a:t>
            </a:r>
          </a:p>
        </p:txBody>
      </p:sp>
      <p:pic>
        <p:nvPicPr>
          <p:cNvPr id="9" name="Picture 14" descr="S2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302300" y="1049618"/>
            <a:ext cx="8518134" cy="5004363"/>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6" name="Text Placeholder 5"/>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201243077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lstStyle/>
          <a:p>
            <a:r>
              <a:rPr lang="en-US" smtClean="0"/>
              <a:t>Messages to Remember</a:t>
            </a:r>
          </a:p>
        </p:txBody>
      </p:sp>
      <p:sp>
        <p:nvSpPr>
          <p:cNvPr id="4" name="Content Placeholder 3"/>
          <p:cNvSpPr>
            <a:spLocks noGrp="1"/>
          </p:cNvSpPr>
          <p:nvPr>
            <p:ph idx="1"/>
          </p:nvPr>
        </p:nvSpPr>
        <p:spPr/>
        <p:txBody>
          <a:bodyPr/>
          <a:lstStyle/>
          <a:p>
            <a:pPr>
              <a:defRPr/>
            </a:pPr>
            <a:r>
              <a:rPr lang="en-US" dirty="0"/>
              <a:t>The PSP is a defined process that helps you do better work.</a:t>
            </a:r>
          </a:p>
          <a:p>
            <a:pPr>
              <a:defRPr/>
            </a:pPr>
            <a:endParaRPr lang="en-US" dirty="0"/>
          </a:p>
          <a:p>
            <a:pPr>
              <a:defRPr/>
            </a:pPr>
            <a:r>
              <a:rPr lang="en-US" dirty="0"/>
              <a:t>Once you have completed the course, you will know how to apply the PSP to your personal needs.</a:t>
            </a:r>
          </a:p>
          <a:p>
            <a:pPr>
              <a:defRPr/>
            </a:pPr>
            <a:endParaRPr lang="en-US" dirty="0"/>
          </a:p>
          <a:p>
            <a:pPr>
              <a:defRPr/>
            </a:pPr>
            <a:r>
              <a:rPr lang="en-US" dirty="0"/>
              <a:t>You will have the knowledge and skill to be on a TSP team.</a:t>
            </a:r>
          </a:p>
          <a:p>
            <a:pPr>
              <a:defRPr/>
            </a:pPr>
            <a:endParaRPr lang="en-US" dirty="0"/>
          </a:p>
          <a:p>
            <a:pPr>
              <a:defRPr/>
            </a:pPr>
            <a:r>
              <a:rPr lang="en-US" dirty="0"/>
              <a:t>With PSP0, the objective is to gather accurate and complete data on your work</a:t>
            </a:r>
            <a:r>
              <a:rPr lang="en-US" dirty="0" smtClean="0"/>
              <a:t>.</a:t>
            </a:r>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32021654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2960202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r>
              <a:rPr lang="en-US" smtClean="0"/>
              <a:t>Lecture Topics</a:t>
            </a:r>
          </a:p>
        </p:txBody>
      </p:sp>
      <p:sp>
        <p:nvSpPr>
          <p:cNvPr id="4" name="Content Placeholder 3"/>
          <p:cNvSpPr>
            <a:spLocks noGrp="1"/>
          </p:cNvSpPr>
          <p:nvPr>
            <p:ph sz="half" idx="2"/>
          </p:nvPr>
        </p:nvSpPr>
        <p:spPr>
          <a:xfrm>
            <a:off x="3238500" y="1076898"/>
            <a:ext cx="5486399" cy="3284514"/>
          </a:xfrm>
        </p:spPr>
        <p:txBody>
          <a:bodyPr>
            <a:normAutofit/>
          </a:bodyPr>
          <a:lstStyle/>
          <a:p>
            <a:pPr>
              <a:spcBef>
                <a:spcPts val="1200"/>
              </a:spcBef>
            </a:pPr>
            <a:r>
              <a:rPr lang="en-US" dirty="0"/>
              <a:t>The need for change</a:t>
            </a:r>
          </a:p>
          <a:p>
            <a:pPr>
              <a:spcBef>
                <a:spcPts val="1200"/>
              </a:spcBef>
            </a:pPr>
            <a:r>
              <a:rPr lang="en-US" dirty="0" smtClean="0"/>
              <a:t>PSPSM </a:t>
            </a:r>
            <a:r>
              <a:rPr lang="en-US" dirty="0"/>
              <a:t>and TSPSM </a:t>
            </a:r>
            <a:r>
              <a:rPr lang="en-US" dirty="0" smtClean="0"/>
              <a:t>principles</a:t>
            </a:r>
            <a:br>
              <a:rPr lang="en-US" dirty="0" smtClean="0"/>
            </a:br>
            <a:r>
              <a:rPr lang="en-US" dirty="0" smtClean="0"/>
              <a:t>and objectives</a:t>
            </a:r>
            <a:endParaRPr lang="en-US" dirty="0"/>
          </a:p>
          <a:p>
            <a:pPr>
              <a:spcBef>
                <a:spcPts val="1200"/>
              </a:spcBef>
            </a:pPr>
            <a:r>
              <a:rPr lang="en-US" dirty="0"/>
              <a:t>What is the TSP</a:t>
            </a:r>
            <a:r>
              <a:rPr lang="en-US" dirty="0" smtClean="0"/>
              <a:t>?</a:t>
            </a:r>
            <a:endParaRPr lang="en-US" dirty="0"/>
          </a:p>
          <a:p>
            <a:pPr>
              <a:spcBef>
                <a:spcPts val="1200"/>
              </a:spcBef>
            </a:pPr>
            <a:r>
              <a:rPr lang="en-US" dirty="0"/>
              <a:t>The need for management </a:t>
            </a:r>
            <a:r>
              <a:rPr lang="en-US" dirty="0" smtClean="0"/>
              <a:t>support</a:t>
            </a:r>
            <a:endParaRPr lang="en-US" dirty="0"/>
          </a:p>
          <a:p>
            <a:pPr>
              <a:spcBef>
                <a:spcPts val="1200"/>
              </a:spcBef>
            </a:pPr>
            <a:r>
              <a:rPr lang="en-US" dirty="0"/>
              <a:t>What is the PSP and how does it help</a:t>
            </a:r>
            <a:r>
              <a:rPr lang="en-US" dirty="0" smtClean="0"/>
              <a:t>?</a:t>
            </a:r>
            <a:endParaRPr lang="en-US" dirty="0"/>
          </a:p>
          <a:p>
            <a:pPr>
              <a:spcBef>
                <a:spcPts val="1200"/>
              </a:spcBef>
            </a:pPr>
            <a:r>
              <a:rPr lang="en-US" dirty="0"/>
              <a:t>Course </a:t>
            </a:r>
            <a:r>
              <a:rPr lang="en-US" dirty="0" smtClean="0"/>
              <a:t>results</a:t>
            </a:r>
            <a:endParaRPr lang="en-US" dirty="0"/>
          </a:p>
        </p:txBody>
      </p:sp>
      <p:sp>
        <p:nvSpPr>
          <p:cNvPr id="437251" name="Rectangle 3"/>
          <p:cNvSpPr>
            <a:spLocks noGrp="1" noChangeArrowheads="1"/>
          </p:cNvSpPr>
          <p:nvPr>
            <p:ph type="body" sz="quarter" idx="10"/>
          </p:nvPr>
        </p:nvSpPr>
        <p:spPr/>
        <p:txBody>
          <a:bodyPr>
            <a:normAutofit lnSpcReduction="10000"/>
          </a:bodyPr>
          <a:lstStyle/>
          <a:p>
            <a:r>
              <a:rPr lang="en-US" dirty="0" smtClean="0"/>
              <a:t>Introduction to PSP and TSP</a:t>
            </a:r>
          </a:p>
        </p:txBody>
      </p:sp>
      <p:sp>
        <p:nvSpPr>
          <p:cNvPr id="9" name="Content Placeholder 3"/>
          <p:cNvSpPr txBox="1">
            <a:spLocks/>
          </p:cNvSpPr>
          <p:nvPr/>
        </p:nvSpPr>
        <p:spPr>
          <a:xfrm>
            <a:off x="3238500" y="5643553"/>
            <a:ext cx="5486399" cy="449596"/>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b="1"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188" lvl="0" indent="-230188" defTabSz="1157288" eaLnBrk="0" hangingPunct="0">
              <a:lnSpc>
                <a:spcPct val="110000"/>
              </a:lnSpc>
              <a:spcBef>
                <a:spcPts val="0"/>
              </a:spcBef>
              <a:defRPr/>
            </a:pPr>
            <a:r>
              <a:rPr lang="en-US" sz="1100" b="0" baseline="30000" dirty="0">
                <a:solidFill>
                  <a:prstClr val="black"/>
                </a:solidFill>
                <a:latin typeface="Arial"/>
                <a:cs typeface="Arial"/>
              </a:rPr>
              <a:t>SM</a:t>
            </a:r>
            <a:r>
              <a:rPr lang="en-US" sz="1100" b="0" dirty="0">
                <a:solidFill>
                  <a:prstClr val="black"/>
                </a:solidFill>
                <a:latin typeface="Arial"/>
                <a:cs typeface="Arial"/>
              </a:rPr>
              <a:t> Personal Software Process, PSP, Team Software Process, and TSP are service marks of Carnegie Mellon University.</a:t>
            </a:r>
          </a:p>
        </p:txBody>
      </p:sp>
    </p:spTree>
    <p:extLst>
      <p:ext uri="{BB962C8B-B14F-4D97-AF65-F5344CB8AC3E}">
        <p14:creationId xmlns:p14="http://schemas.microsoft.com/office/powerpoint/2010/main" val="127424598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r>
              <a:rPr lang="en-US" smtClean="0"/>
              <a:t>The Changing World of Software</a:t>
            </a:r>
          </a:p>
        </p:txBody>
      </p:sp>
      <p:sp>
        <p:nvSpPr>
          <p:cNvPr id="4" name="Content Placeholder 3"/>
          <p:cNvSpPr>
            <a:spLocks noGrp="1"/>
          </p:cNvSpPr>
          <p:nvPr>
            <p:ph idx="1"/>
          </p:nvPr>
        </p:nvSpPr>
        <p:spPr/>
        <p:txBody>
          <a:bodyPr/>
          <a:lstStyle/>
          <a:p>
            <a:r>
              <a:rPr lang="en-US" dirty="0"/>
              <a:t>Software now controls most business, government, and </a:t>
            </a:r>
            <a:r>
              <a:rPr lang="en-US" dirty="0" smtClean="0"/>
              <a:t/>
            </a:r>
            <a:br>
              <a:rPr lang="en-US" dirty="0" smtClean="0"/>
            </a:br>
            <a:r>
              <a:rPr lang="en-US" dirty="0" smtClean="0"/>
              <a:t>military </a:t>
            </a:r>
            <a:r>
              <a:rPr lang="en-US" dirty="0"/>
              <a:t>systems.</a:t>
            </a:r>
          </a:p>
          <a:p>
            <a:pPr lvl="1"/>
            <a:r>
              <a:rPr lang="en-US" dirty="0"/>
              <a:t>Factories are managed by software.</a:t>
            </a:r>
          </a:p>
          <a:p>
            <a:pPr lvl="1"/>
            <a:r>
              <a:rPr lang="en-US" dirty="0"/>
              <a:t>Most advanced products are controlled by software.</a:t>
            </a:r>
          </a:p>
          <a:p>
            <a:pPr lvl="1"/>
            <a:r>
              <a:rPr lang="en-US" dirty="0"/>
              <a:t>Finance, administrative, and business operations are largely run by software.</a:t>
            </a:r>
          </a:p>
          <a:p>
            <a:endParaRPr lang="en-US" dirty="0"/>
          </a:p>
          <a:p>
            <a:r>
              <a:rPr lang="en-US" dirty="0"/>
              <a:t>The cost, schedule, and quality of software is now a critical business concern</a:t>
            </a:r>
            <a:r>
              <a:rPr lang="en-US" dirty="0" smtClean="0"/>
              <a:t>.</a:t>
            </a:r>
            <a:endParaRPr lang="en-US" dirty="0"/>
          </a:p>
        </p:txBody>
      </p:sp>
      <p:sp>
        <p:nvSpPr>
          <p:cNvPr id="514051" name="Rectangle 3"/>
          <p:cNvSpPr>
            <a:spLocks noGrp="1" noChangeArrowheads="1"/>
          </p:cNvSpPr>
          <p:nvPr>
            <p:ph type="body" sz="quarter" idx="10"/>
          </p:nvPr>
        </p:nvSpPr>
        <p:spPr/>
        <p:txBody>
          <a:bodyPr>
            <a:normAutofit lnSpcReduction="10000"/>
          </a:bodyPr>
          <a:lstStyle/>
          <a:p>
            <a:r>
              <a:rPr lang="en-US" dirty="0"/>
              <a:t>Introduction to PSP and TSP</a:t>
            </a:r>
          </a:p>
          <a:p>
            <a:endParaRPr lang="en-US" dirty="0" smtClean="0"/>
          </a:p>
        </p:txBody>
      </p:sp>
    </p:spTree>
    <p:extLst>
      <p:ext uri="{BB962C8B-B14F-4D97-AF65-F5344CB8AC3E}">
        <p14:creationId xmlns:p14="http://schemas.microsoft.com/office/powerpoint/2010/main" val="238207761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3"/>
          <p:cNvSpPr>
            <a:spLocks noChangeArrowheads="1"/>
          </p:cNvSpPr>
          <p:nvPr/>
        </p:nvSpPr>
        <p:spPr bwMode="auto">
          <a:xfrm>
            <a:off x="2320926" y="1268412"/>
            <a:ext cx="4260850" cy="3028950"/>
          </a:xfrm>
          <a:prstGeom prst="rect">
            <a:avLst/>
          </a:prstGeom>
          <a:solidFill>
            <a:schemeClr val="bg1">
              <a:lumMod val="85000"/>
            </a:schemeClr>
          </a:solidFill>
          <a:ln>
            <a:noFill/>
          </a:ln>
        </p:spPr>
        <p:txBody>
          <a:bodyPr/>
          <a:lstStyle/>
          <a:p>
            <a:endParaRPr lang="en-US"/>
          </a:p>
        </p:txBody>
      </p:sp>
      <p:sp>
        <p:nvSpPr>
          <p:cNvPr id="10242" name="Line 4"/>
          <p:cNvSpPr>
            <a:spLocks noChangeShapeType="1"/>
          </p:cNvSpPr>
          <p:nvPr/>
        </p:nvSpPr>
        <p:spPr bwMode="auto">
          <a:xfrm>
            <a:off x="2320926" y="4297362"/>
            <a:ext cx="4260850" cy="3175"/>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3" name="Line 5"/>
          <p:cNvSpPr>
            <a:spLocks noChangeShapeType="1"/>
          </p:cNvSpPr>
          <p:nvPr/>
        </p:nvSpPr>
        <p:spPr bwMode="auto">
          <a:xfrm>
            <a:off x="2320926" y="3544887"/>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4" name="Line 6"/>
          <p:cNvSpPr>
            <a:spLocks noChangeShapeType="1"/>
          </p:cNvSpPr>
          <p:nvPr/>
        </p:nvSpPr>
        <p:spPr bwMode="auto">
          <a:xfrm>
            <a:off x="2320926" y="3160712"/>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5" name="Line 7"/>
          <p:cNvSpPr>
            <a:spLocks noChangeShapeType="1"/>
          </p:cNvSpPr>
          <p:nvPr/>
        </p:nvSpPr>
        <p:spPr bwMode="auto">
          <a:xfrm>
            <a:off x="2320926" y="2792412"/>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6" name="Line 8"/>
          <p:cNvSpPr>
            <a:spLocks noChangeShapeType="1"/>
          </p:cNvSpPr>
          <p:nvPr/>
        </p:nvSpPr>
        <p:spPr bwMode="auto">
          <a:xfrm>
            <a:off x="2320926" y="2408237"/>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7" name="Line 9"/>
          <p:cNvSpPr>
            <a:spLocks noChangeShapeType="1"/>
          </p:cNvSpPr>
          <p:nvPr/>
        </p:nvSpPr>
        <p:spPr bwMode="auto">
          <a:xfrm>
            <a:off x="2320926" y="2022475"/>
            <a:ext cx="4260850" cy="1587"/>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8" name="Line 10"/>
          <p:cNvSpPr>
            <a:spLocks noChangeShapeType="1"/>
          </p:cNvSpPr>
          <p:nvPr/>
        </p:nvSpPr>
        <p:spPr bwMode="auto">
          <a:xfrm>
            <a:off x="2320926" y="1654175"/>
            <a:ext cx="4260850" cy="1587"/>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49" name="Line 11"/>
          <p:cNvSpPr>
            <a:spLocks noChangeShapeType="1"/>
          </p:cNvSpPr>
          <p:nvPr/>
        </p:nvSpPr>
        <p:spPr bwMode="auto">
          <a:xfrm>
            <a:off x="2320926" y="1268412"/>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0" name="Rectangle 12"/>
          <p:cNvSpPr>
            <a:spLocks noChangeArrowheads="1"/>
          </p:cNvSpPr>
          <p:nvPr/>
        </p:nvSpPr>
        <p:spPr bwMode="auto">
          <a:xfrm>
            <a:off x="2320926" y="1268412"/>
            <a:ext cx="4260850" cy="3028950"/>
          </a:xfrm>
          <a:prstGeom prst="rect">
            <a:avLst/>
          </a:prstGeom>
          <a:noFill/>
          <a:ln w="14288">
            <a:solidFill>
              <a:srgbClr val="80808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251" name="Line 13"/>
          <p:cNvSpPr>
            <a:spLocks noChangeShapeType="1"/>
          </p:cNvSpPr>
          <p:nvPr/>
        </p:nvSpPr>
        <p:spPr bwMode="auto">
          <a:xfrm>
            <a:off x="2320926" y="1268412"/>
            <a:ext cx="1587" cy="3028950"/>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2" name="Line 14"/>
          <p:cNvSpPr>
            <a:spLocks noChangeShapeType="1"/>
          </p:cNvSpPr>
          <p:nvPr/>
        </p:nvSpPr>
        <p:spPr bwMode="auto">
          <a:xfrm>
            <a:off x="2239963" y="4297362"/>
            <a:ext cx="80963" cy="3175"/>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3" name="Line 15"/>
          <p:cNvSpPr>
            <a:spLocks noChangeShapeType="1"/>
          </p:cNvSpPr>
          <p:nvPr/>
        </p:nvSpPr>
        <p:spPr bwMode="auto">
          <a:xfrm>
            <a:off x="2239963" y="3913187"/>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4" name="Line 16"/>
          <p:cNvSpPr>
            <a:spLocks noChangeShapeType="1"/>
          </p:cNvSpPr>
          <p:nvPr/>
        </p:nvSpPr>
        <p:spPr bwMode="auto">
          <a:xfrm>
            <a:off x="2239963" y="3544887"/>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5" name="Line 17"/>
          <p:cNvSpPr>
            <a:spLocks noChangeShapeType="1"/>
          </p:cNvSpPr>
          <p:nvPr/>
        </p:nvSpPr>
        <p:spPr bwMode="auto">
          <a:xfrm>
            <a:off x="2239963" y="3160712"/>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6" name="Line 18"/>
          <p:cNvSpPr>
            <a:spLocks noChangeShapeType="1"/>
          </p:cNvSpPr>
          <p:nvPr/>
        </p:nvSpPr>
        <p:spPr bwMode="auto">
          <a:xfrm>
            <a:off x="2239963" y="2792412"/>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7" name="Line 19"/>
          <p:cNvSpPr>
            <a:spLocks noChangeShapeType="1"/>
          </p:cNvSpPr>
          <p:nvPr/>
        </p:nvSpPr>
        <p:spPr bwMode="auto">
          <a:xfrm>
            <a:off x="2239963" y="2408237"/>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8" name="Line 20"/>
          <p:cNvSpPr>
            <a:spLocks noChangeShapeType="1"/>
          </p:cNvSpPr>
          <p:nvPr/>
        </p:nvSpPr>
        <p:spPr bwMode="auto">
          <a:xfrm>
            <a:off x="2239963" y="2022475"/>
            <a:ext cx="80963" cy="1587"/>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59" name="Line 21"/>
          <p:cNvSpPr>
            <a:spLocks noChangeShapeType="1"/>
          </p:cNvSpPr>
          <p:nvPr/>
        </p:nvSpPr>
        <p:spPr bwMode="auto">
          <a:xfrm>
            <a:off x="2239963" y="1654175"/>
            <a:ext cx="80963" cy="1587"/>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0" name="Line 22"/>
          <p:cNvSpPr>
            <a:spLocks noChangeShapeType="1"/>
          </p:cNvSpPr>
          <p:nvPr/>
        </p:nvSpPr>
        <p:spPr bwMode="auto">
          <a:xfrm>
            <a:off x="2239963" y="1268412"/>
            <a:ext cx="80963"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1" name="Line 23"/>
          <p:cNvSpPr>
            <a:spLocks noChangeShapeType="1"/>
          </p:cNvSpPr>
          <p:nvPr/>
        </p:nvSpPr>
        <p:spPr bwMode="auto">
          <a:xfrm>
            <a:off x="2320926" y="3913187"/>
            <a:ext cx="4260850" cy="1588"/>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2" name="Line 24"/>
          <p:cNvSpPr>
            <a:spLocks noChangeShapeType="1"/>
          </p:cNvSpPr>
          <p:nvPr/>
        </p:nvSpPr>
        <p:spPr bwMode="auto">
          <a:xfrm flipV="1">
            <a:off x="232092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3" name="Line 25"/>
          <p:cNvSpPr>
            <a:spLocks noChangeShapeType="1"/>
          </p:cNvSpPr>
          <p:nvPr/>
        </p:nvSpPr>
        <p:spPr bwMode="auto">
          <a:xfrm flipV="1">
            <a:off x="241776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4" name="Line 26"/>
          <p:cNvSpPr>
            <a:spLocks noChangeShapeType="1"/>
          </p:cNvSpPr>
          <p:nvPr/>
        </p:nvSpPr>
        <p:spPr bwMode="auto">
          <a:xfrm flipV="1">
            <a:off x="253047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5" name="Line 27"/>
          <p:cNvSpPr>
            <a:spLocks noChangeShapeType="1"/>
          </p:cNvSpPr>
          <p:nvPr/>
        </p:nvSpPr>
        <p:spPr bwMode="auto">
          <a:xfrm flipV="1">
            <a:off x="2625726" y="3913187"/>
            <a:ext cx="3175"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6" name="Line 28"/>
          <p:cNvSpPr>
            <a:spLocks noChangeShapeType="1"/>
          </p:cNvSpPr>
          <p:nvPr/>
        </p:nvSpPr>
        <p:spPr bwMode="auto">
          <a:xfrm flipV="1">
            <a:off x="273843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7" name="Line 29"/>
          <p:cNvSpPr>
            <a:spLocks noChangeShapeType="1"/>
          </p:cNvSpPr>
          <p:nvPr/>
        </p:nvSpPr>
        <p:spPr bwMode="auto">
          <a:xfrm flipV="1">
            <a:off x="283527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8" name="Line 30"/>
          <p:cNvSpPr>
            <a:spLocks noChangeShapeType="1"/>
          </p:cNvSpPr>
          <p:nvPr/>
        </p:nvSpPr>
        <p:spPr bwMode="auto">
          <a:xfrm flipV="1">
            <a:off x="294798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69" name="Line 31"/>
          <p:cNvSpPr>
            <a:spLocks noChangeShapeType="1"/>
          </p:cNvSpPr>
          <p:nvPr/>
        </p:nvSpPr>
        <p:spPr bwMode="auto">
          <a:xfrm flipV="1">
            <a:off x="304482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0" name="Line 32"/>
          <p:cNvSpPr>
            <a:spLocks noChangeShapeType="1"/>
          </p:cNvSpPr>
          <p:nvPr/>
        </p:nvSpPr>
        <p:spPr bwMode="auto">
          <a:xfrm flipV="1">
            <a:off x="3155951" y="3913187"/>
            <a:ext cx="3175"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1" name="Line 33"/>
          <p:cNvSpPr>
            <a:spLocks noChangeShapeType="1"/>
          </p:cNvSpPr>
          <p:nvPr/>
        </p:nvSpPr>
        <p:spPr bwMode="auto">
          <a:xfrm flipV="1">
            <a:off x="325278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2" name="Line 34"/>
          <p:cNvSpPr>
            <a:spLocks noChangeShapeType="1"/>
          </p:cNvSpPr>
          <p:nvPr/>
        </p:nvSpPr>
        <p:spPr bwMode="auto">
          <a:xfrm flipV="1">
            <a:off x="336550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3" name="Line 35"/>
          <p:cNvSpPr>
            <a:spLocks noChangeShapeType="1"/>
          </p:cNvSpPr>
          <p:nvPr/>
        </p:nvSpPr>
        <p:spPr bwMode="auto">
          <a:xfrm flipV="1">
            <a:off x="346233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4" name="Line 36"/>
          <p:cNvSpPr>
            <a:spLocks noChangeShapeType="1"/>
          </p:cNvSpPr>
          <p:nvPr/>
        </p:nvSpPr>
        <p:spPr bwMode="auto">
          <a:xfrm flipV="1">
            <a:off x="35750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5" name="Line 37"/>
          <p:cNvSpPr>
            <a:spLocks noChangeShapeType="1"/>
          </p:cNvSpPr>
          <p:nvPr/>
        </p:nvSpPr>
        <p:spPr bwMode="auto">
          <a:xfrm flipV="1">
            <a:off x="3670301" y="3913187"/>
            <a:ext cx="3175"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6" name="Line 38"/>
          <p:cNvSpPr>
            <a:spLocks noChangeShapeType="1"/>
          </p:cNvSpPr>
          <p:nvPr/>
        </p:nvSpPr>
        <p:spPr bwMode="auto">
          <a:xfrm flipV="1">
            <a:off x="376713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7" name="Line 39"/>
          <p:cNvSpPr>
            <a:spLocks noChangeShapeType="1"/>
          </p:cNvSpPr>
          <p:nvPr/>
        </p:nvSpPr>
        <p:spPr bwMode="auto">
          <a:xfrm flipV="1">
            <a:off x="38798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8" name="Line 40"/>
          <p:cNvSpPr>
            <a:spLocks noChangeShapeType="1"/>
          </p:cNvSpPr>
          <p:nvPr/>
        </p:nvSpPr>
        <p:spPr bwMode="auto">
          <a:xfrm flipV="1">
            <a:off x="397668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79" name="Line 41"/>
          <p:cNvSpPr>
            <a:spLocks noChangeShapeType="1"/>
          </p:cNvSpPr>
          <p:nvPr/>
        </p:nvSpPr>
        <p:spPr bwMode="auto">
          <a:xfrm flipV="1">
            <a:off x="408940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0" name="Line 42"/>
          <p:cNvSpPr>
            <a:spLocks noChangeShapeType="1"/>
          </p:cNvSpPr>
          <p:nvPr/>
        </p:nvSpPr>
        <p:spPr bwMode="auto">
          <a:xfrm flipV="1">
            <a:off x="41846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1" name="Line 43"/>
          <p:cNvSpPr>
            <a:spLocks noChangeShapeType="1"/>
          </p:cNvSpPr>
          <p:nvPr/>
        </p:nvSpPr>
        <p:spPr bwMode="auto">
          <a:xfrm flipV="1">
            <a:off x="42989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2" name="Line 44"/>
          <p:cNvSpPr>
            <a:spLocks noChangeShapeType="1"/>
          </p:cNvSpPr>
          <p:nvPr/>
        </p:nvSpPr>
        <p:spPr bwMode="auto">
          <a:xfrm flipV="1">
            <a:off x="439578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3" name="Line 45"/>
          <p:cNvSpPr>
            <a:spLocks noChangeShapeType="1"/>
          </p:cNvSpPr>
          <p:nvPr/>
        </p:nvSpPr>
        <p:spPr bwMode="auto">
          <a:xfrm flipV="1">
            <a:off x="450850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4" name="Line 46"/>
          <p:cNvSpPr>
            <a:spLocks noChangeShapeType="1"/>
          </p:cNvSpPr>
          <p:nvPr/>
        </p:nvSpPr>
        <p:spPr bwMode="auto">
          <a:xfrm flipV="1">
            <a:off x="460533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5" name="Line 47"/>
          <p:cNvSpPr>
            <a:spLocks noChangeShapeType="1"/>
          </p:cNvSpPr>
          <p:nvPr/>
        </p:nvSpPr>
        <p:spPr bwMode="auto">
          <a:xfrm flipV="1">
            <a:off x="47180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6" name="Line 48"/>
          <p:cNvSpPr>
            <a:spLocks noChangeShapeType="1"/>
          </p:cNvSpPr>
          <p:nvPr/>
        </p:nvSpPr>
        <p:spPr bwMode="auto">
          <a:xfrm flipV="1">
            <a:off x="481330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7" name="Line 49"/>
          <p:cNvSpPr>
            <a:spLocks noChangeShapeType="1"/>
          </p:cNvSpPr>
          <p:nvPr/>
        </p:nvSpPr>
        <p:spPr bwMode="auto">
          <a:xfrm flipV="1">
            <a:off x="492601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8" name="Line 50"/>
          <p:cNvSpPr>
            <a:spLocks noChangeShapeType="1"/>
          </p:cNvSpPr>
          <p:nvPr/>
        </p:nvSpPr>
        <p:spPr bwMode="auto">
          <a:xfrm flipV="1">
            <a:off x="50228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89" name="Line 51"/>
          <p:cNvSpPr>
            <a:spLocks noChangeShapeType="1"/>
          </p:cNvSpPr>
          <p:nvPr/>
        </p:nvSpPr>
        <p:spPr bwMode="auto">
          <a:xfrm flipV="1">
            <a:off x="513556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0" name="Line 52"/>
          <p:cNvSpPr>
            <a:spLocks noChangeShapeType="1"/>
          </p:cNvSpPr>
          <p:nvPr/>
        </p:nvSpPr>
        <p:spPr bwMode="auto">
          <a:xfrm flipV="1">
            <a:off x="5230813" y="3913187"/>
            <a:ext cx="3175"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1" name="Line 53"/>
          <p:cNvSpPr>
            <a:spLocks noChangeShapeType="1"/>
          </p:cNvSpPr>
          <p:nvPr/>
        </p:nvSpPr>
        <p:spPr bwMode="auto">
          <a:xfrm flipV="1">
            <a:off x="532765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2" name="Line 54"/>
          <p:cNvSpPr>
            <a:spLocks noChangeShapeType="1"/>
          </p:cNvSpPr>
          <p:nvPr/>
        </p:nvSpPr>
        <p:spPr bwMode="auto">
          <a:xfrm flipV="1">
            <a:off x="544036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3" name="Line 55"/>
          <p:cNvSpPr>
            <a:spLocks noChangeShapeType="1"/>
          </p:cNvSpPr>
          <p:nvPr/>
        </p:nvSpPr>
        <p:spPr bwMode="auto">
          <a:xfrm flipV="1">
            <a:off x="5537201"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4" name="Line 56"/>
          <p:cNvSpPr>
            <a:spLocks noChangeShapeType="1"/>
          </p:cNvSpPr>
          <p:nvPr/>
        </p:nvSpPr>
        <p:spPr bwMode="auto">
          <a:xfrm flipV="1">
            <a:off x="564991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5" name="Line 57"/>
          <p:cNvSpPr>
            <a:spLocks noChangeShapeType="1"/>
          </p:cNvSpPr>
          <p:nvPr/>
        </p:nvSpPr>
        <p:spPr bwMode="auto">
          <a:xfrm flipV="1">
            <a:off x="574516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6" name="Line 58"/>
          <p:cNvSpPr>
            <a:spLocks noChangeShapeType="1"/>
          </p:cNvSpPr>
          <p:nvPr/>
        </p:nvSpPr>
        <p:spPr bwMode="auto">
          <a:xfrm flipV="1">
            <a:off x="585787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7" name="Line 59"/>
          <p:cNvSpPr>
            <a:spLocks noChangeShapeType="1"/>
          </p:cNvSpPr>
          <p:nvPr/>
        </p:nvSpPr>
        <p:spPr bwMode="auto">
          <a:xfrm flipV="1">
            <a:off x="595471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8" name="Line 60"/>
          <p:cNvSpPr>
            <a:spLocks noChangeShapeType="1"/>
          </p:cNvSpPr>
          <p:nvPr/>
        </p:nvSpPr>
        <p:spPr bwMode="auto">
          <a:xfrm flipV="1">
            <a:off x="606742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299" name="Line 61"/>
          <p:cNvSpPr>
            <a:spLocks noChangeShapeType="1"/>
          </p:cNvSpPr>
          <p:nvPr/>
        </p:nvSpPr>
        <p:spPr bwMode="auto">
          <a:xfrm flipV="1">
            <a:off x="6164263"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0" name="Line 62"/>
          <p:cNvSpPr>
            <a:spLocks noChangeShapeType="1"/>
          </p:cNvSpPr>
          <p:nvPr/>
        </p:nvSpPr>
        <p:spPr bwMode="auto">
          <a:xfrm flipV="1">
            <a:off x="6275388" y="3913187"/>
            <a:ext cx="3175"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1" name="Line 63"/>
          <p:cNvSpPr>
            <a:spLocks noChangeShapeType="1"/>
          </p:cNvSpPr>
          <p:nvPr/>
        </p:nvSpPr>
        <p:spPr bwMode="auto">
          <a:xfrm flipV="1">
            <a:off x="637222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2" name="Line 64"/>
          <p:cNvSpPr>
            <a:spLocks noChangeShapeType="1"/>
          </p:cNvSpPr>
          <p:nvPr/>
        </p:nvSpPr>
        <p:spPr bwMode="auto">
          <a:xfrm flipV="1">
            <a:off x="6484938" y="3913187"/>
            <a:ext cx="1588"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3" name="Line 65"/>
          <p:cNvSpPr>
            <a:spLocks noChangeShapeType="1"/>
          </p:cNvSpPr>
          <p:nvPr/>
        </p:nvSpPr>
        <p:spPr bwMode="auto">
          <a:xfrm flipV="1">
            <a:off x="6581776" y="3913187"/>
            <a:ext cx="1587" cy="80963"/>
          </a:xfrm>
          <a:prstGeom prst="line">
            <a:avLst/>
          </a:prstGeom>
          <a:noFill/>
          <a:ln w="0">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4" name="Line 66"/>
          <p:cNvSpPr>
            <a:spLocks noChangeShapeType="1"/>
          </p:cNvSpPr>
          <p:nvPr/>
        </p:nvSpPr>
        <p:spPr bwMode="auto">
          <a:xfrm flipV="1">
            <a:off x="2368551" y="4217987"/>
            <a:ext cx="112712"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5" name="Line 67"/>
          <p:cNvSpPr>
            <a:spLocks noChangeShapeType="1"/>
          </p:cNvSpPr>
          <p:nvPr/>
        </p:nvSpPr>
        <p:spPr bwMode="auto">
          <a:xfrm flipV="1">
            <a:off x="2481263" y="4154487"/>
            <a:ext cx="96838" cy="6350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6" name="Freeform 68"/>
          <p:cNvSpPr>
            <a:spLocks/>
          </p:cNvSpPr>
          <p:nvPr/>
        </p:nvSpPr>
        <p:spPr bwMode="auto">
          <a:xfrm>
            <a:off x="2578101" y="4073525"/>
            <a:ext cx="112712" cy="80962"/>
          </a:xfrm>
          <a:custGeom>
            <a:avLst/>
            <a:gdLst>
              <a:gd name="T0" fmla="*/ 0 w 63"/>
              <a:gd name="T1" fmla="*/ 80962 h 45"/>
              <a:gd name="T2" fmla="*/ 48305 w 63"/>
              <a:gd name="T3" fmla="*/ 48577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27"/>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07" name="Line 69"/>
          <p:cNvSpPr>
            <a:spLocks noChangeShapeType="1"/>
          </p:cNvSpPr>
          <p:nvPr/>
        </p:nvSpPr>
        <p:spPr bwMode="auto">
          <a:xfrm flipV="1">
            <a:off x="2690813" y="3994150"/>
            <a:ext cx="96838"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08" name="Freeform 70"/>
          <p:cNvSpPr>
            <a:spLocks/>
          </p:cNvSpPr>
          <p:nvPr/>
        </p:nvSpPr>
        <p:spPr bwMode="auto">
          <a:xfrm>
            <a:off x="2787651" y="3913187"/>
            <a:ext cx="112712" cy="80963"/>
          </a:xfrm>
          <a:custGeom>
            <a:avLst/>
            <a:gdLst>
              <a:gd name="T0" fmla="*/ 0 w 63"/>
              <a:gd name="T1" fmla="*/ 80963 h 45"/>
              <a:gd name="T2" fmla="*/ 48305 w 63"/>
              <a:gd name="T3" fmla="*/ 32385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09" name="Line 71"/>
          <p:cNvSpPr>
            <a:spLocks noChangeShapeType="1"/>
          </p:cNvSpPr>
          <p:nvPr/>
        </p:nvSpPr>
        <p:spPr bwMode="auto">
          <a:xfrm flipV="1">
            <a:off x="2900363" y="3849687"/>
            <a:ext cx="95250" cy="6350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0" name="Line 72"/>
          <p:cNvSpPr>
            <a:spLocks noChangeShapeType="1"/>
          </p:cNvSpPr>
          <p:nvPr/>
        </p:nvSpPr>
        <p:spPr bwMode="auto">
          <a:xfrm flipV="1">
            <a:off x="2995613" y="3768725"/>
            <a:ext cx="96838" cy="80962"/>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1" name="Freeform 73"/>
          <p:cNvSpPr>
            <a:spLocks/>
          </p:cNvSpPr>
          <p:nvPr/>
        </p:nvSpPr>
        <p:spPr bwMode="auto">
          <a:xfrm>
            <a:off x="3092451" y="3689350"/>
            <a:ext cx="112712" cy="79375"/>
          </a:xfrm>
          <a:custGeom>
            <a:avLst/>
            <a:gdLst>
              <a:gd name="T0" fmla="*/ 0 w 63"/>
              <a:gd name="T1" fmla="*/ 79375 h 45"/>
              <a:gd name="T2" fmla="*/ 48305 w 63"/>
              <a:gd name="T3" fmla="*/ 31750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12" name="Line 74"/>
          <p:cNvSpPr>
            <a:spLocks noChangeShapeType="1"/>
          </p:cNvSpPr>
          <p:nvPr/>
        </p:nvSpPr>
        <p:spPr bwMode="auto">
          <a:xfrm flipV="1">
            <a:off x="3205163" y="3608387"/>
            <a:ext cx="96838" cy="80963"/>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3" name="Freeform 75"/>
          <p:cNvSpPr>
            <a:spLocks/>
          </p:cNvSpPr>
          <p:nvPr/>
        </p:nvSpPr>
        <p:spPr bwMode="auto">
          <a:xfrm>
            <a:off x="3302001" y="3544887"/>
            <a:ext cx="111125" cy="63500"/>
          </a:xfrm>
          <a:custGeom>
            <a:avLst/>
            <a:gdLst>
              <a:gd name="T0" fmla="*/ 0 w 63"/>
              <a:gd name="T1" fmla="*/ 63500 h 36"/>
              <a:gd name="T2" fmla="*/ 47625 w 63"/>
              <a:gd name="T3" fmla="*/ 31750 h 36"/>
              <a:gd name="T4" fmla="*/ 111125 w 63"/>
              <a:gd name="T5" fmla="*/ 0 h 36"/>
              <a:gd name="T6" fmla="*/ 0 60000 65536"/>
              <a:gd name="T7" fmla="*/ 0 60000 65536"/>
              <a:gd name="T8" fmla="*/ 0 60000 65536"/>
            </a:gdLst>
            <a:ahLst/>
            <a:cxnLst>
              <a:cxn ang="T6">
                <a:pos x="T0" y="T1"/>
              </a:cxn>
              <a:cxn ang="T7">
                <a:pos x="T2" y="T3"/>
              </a:cxn>
              <a:cxn ang="T8">
                <a:pos x="T4" y="T5"/>
              </a:cxn>
            </a:cxnLst>
            <a:rect l="0" t="0" r="r" b="b"/>
            <a:pathLst>
              <a:path w="63" h="36">
                <a:moveTo>
                  <a:pt x="0" y="36"/>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14" name="Line 76"/>
          <p:cNvSpPr>
            <a:spLocks noChangeShapeType="1"/>
          </p:cNvSpPr>
          <p:nvPr/>
        </p:nvSpPr>
        <p:spPr bwMode="auto">
          <a:xfrm flipV="1">
            <a:off x="3413126" y="3465512"/>
            <a:ext cx="96837"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5" name="Freeform 77"/>
          <p:cNvSpPr>
            <a:spLocks/>
          </p:cNvSpPr>
          <p:nvPr/>
        </p:nvSpPr>
        <p:spPr bwMode="auto">
          <a:xfrm>
            <a:off x="3509963" y="3384550"/>
            <a:ext cx="112713" cy="80962"/>
          </a:xfrm>
          <a:custGeom>
            <a:avLst/>
            <a:gdLst>
              <a:gd name="T0" fmla="*/ 0 w 63"/>
              <a:gd name="T1" fmla="*/ 80962 h 45"/>
              <a:gd name="T2" fmla="*/ 48306 w 63"/>
              <a:gd name="T3" fmla="*/ 32385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16" name="Line 78"/>
          <p:cNvSpPr>
            <a:spLocks noChangeShapeType="1"/>
          </p:cNvSpPr>
          <p:nvPr/>
        </p:nvSpPr>
        <p:spPr bwMode="auto">
          <a:xfrm flipV="1">
            <a:off x="3622676" y="3321050"/>
            <a:ext cx="96837" cy="6350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7" name="Freeform 79"/>
          <p:cNvSpPr>
            <a:spLocks/>
          </p:cNvSpPr>
          <p:nvPr/>
        </p:nvSpPr>
        <p:spPr bwMode="auto">
          <a:xfrm>
            <a:off x="3719513" y="3240087"/>
            <a:ext cx="112713" cy="80963"/>
          </a:xfrm>
          <a:custGeom>
            <a:avLst/>
            <a:gdLst>
              <a:gd name="T0" fmla="*/ 0 w 63"/>
              <a:gd name="T1" fmla="*/ 80963 h 45"/>
              <a:gd name="T2" fmla="*/ 48306 w 63"/>
              <a:gd name="T3" fmla="*/ 48578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27"/>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18" name="Line 80"/>
          <p:cNvSpPr>
            <a:spLocks noChangeShapeType="1"/>
          </p:cNvSpPr>
          <p:nvPr/>
        </p:nvSpPr>
        <p:spPr bwMode="auto">
          <a:xfrm flipV="1">
            <a:off x="3832226" y="3160712"/>
            <a:ext cx="95250"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19" name="Freeform 81"/>
          <p:cNvSpPr>
            <a:spLocks/>
          </p:cNvSpPr>
          <p:nvPr/>
        </p:nvSpPr>
        <p:spPr bwMode="auto">
          <a:xfrm>
            <a:off x="3927476" y="3079750"/>
            <a:ext cx="112712" cy="80962"/>
          </a:xfrm>
          <a:custGeom>
            <a:avLst/>
            <a:gdLst>
              <a:gd name="T0" fmla="*/ 0 w 63"/>
              <a:gd name="T1" fmla="*/ 80962 h 45"/>
              <a:gd name="T2" fmla="*/ 48305 w 63"/>
              <a:gd name="T3" fmla="*/ 32385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20" name="Line 82"/>
          <p:cNvSpPr>
            <a:spLocks noChangeShapeType="1"/>
          </p:cNvSpPr>
          <p:nvPr/>
        </p:nvSpPr>
        <p:spPr bwMode="auto">
          <a:xfrm flipV="1">
            <a:off x="4040188" y="3016250"/>
            <a:ext cx="96838" cy="6350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21" name="Freeform 83"/>
          <p:cNvSpPr>
            <a:spLocks/>
          </p:cNvSpPr>
          <p:nvPr/>
        </p:nvSpPr>
        <p:spPr bwMode="auto">
          <a:xfrm>
            <a:off x="4137026" y="2936875"/>
            <a:ext cx="114300" cy="79375"/>
          </a:xfrm>
          <a:custGeom>
            <a:avLst/>
            <a:gdLst>
              <a:gd name="T0" fmla="*/ 0 w 64"/>
              <a:gd name="T1" fmla="*/ 79375 h 45"/>
              <a:gd name="T2" fmla="*/ 48220 w 64"/>
              <a:gd name="T3" fmla="*/ 47625 h 45"/>
              <a:gd name="T4" fmla="*/ 114300 w 64"/>
              <a:gd name="T5" fmla="*/ 0 h 45"/>
              <a:gd name="T6" fmla="*/ 0 60000 65536"/>
              <a:gd name="T7" fmla="*/ 0 60000 65536"/>
              <a:gd name="T8" fmla="*/ 0 60000 65536"/>
            </a:gdLst>
            <a:ahLst/>
            <a:cxnLst>
              <a:cxn ang="T6">
                <a:pos x="T0" y="T1"/>
              </a:cxn>
              <a:cxn ang="T7">
                <a:pos x="T2" y="T3"/>
              </a:cxn>
              <a:cxn ang="T8">
                <a:pos x="T4" y="T5"/>
              </a:cxn>
            </a:cxnLst>
            <a:rect l="0" t="0" r="r" b="b"/>
            <a:pathLst>
              <a:path w="64" h="45">
                <a:moveTo>
                  <a:pt x="0" y="45"/>
                </a:moveTo>
                <a:lnTo>
                  <a:pt x="27" y="27"/>
                </a:lnTo>
                <a:lnTo>
                  <a:pt x="64"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22" name="Line 84"/>
          <p:cNvSpPr>
            <a:spLocks noChangeShapeType="1"/>
          </p:cNvSpPr>
          <p:nvPr/>
        </p:nvSpPr>
        <p:spPr bwMode="auto">
          <a:xfrm flipV="1">
            <a:off x="4251326" y="2855912"/>
            <a:ext cx="96837" cy="80963"/>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23" name="Freeform 85"/>
          <p:cNvSpPr>
            <a:spLocks/>
          </p:cNvSpPr>
          <p:nvPr/>
        </p:nvSpPr>
        <p:spPr bwMode="auto">
          <a:xfrm>
            <a:off x="4348163" y="2792412"/>
            <a:ext cx="112713" cy="63500"/>
          </a:xfrm>
          <a:custGeom>
            <a:avLst/>
            <a:gdLst>
              <a:gd name="T0" fmla="*/ 0 w 63"/>
              <a:gd name="T1" fmla="*/ 63500 h 36"/>
              <a:gd name="T2" fmla="*/ 48306 w 63"/>
              <a:gd name="T3" fmla="*/ 31750 h 36"/>
              <a:gd name="T4" fmla="*/ 112713 w 63"/>
              <a:gd name="T5" fmla="*/ 0 h 36"/>
              <a:gd name="T6" fmla="*/ 0 60000 65536"/>
              <a:gd name="T7" fmla="*/ 0 60000 65536"/>
              <a:gd name="T8" fmla="*/ 0 60000 65536"/>
            </a:gdLst>
            <a:ahLst/>
            <a:cxnLst>
              <a:cxn ang="T6">
                <a:pos x="T0" y="T1"/>
              </a:cxn>
              <a:cxn ang="T7">
                <a:pos x="T2" y="T3"/>
              </a:cxn>
              <a:cxn ang="T8">
                <a:pos x="T4" y="T5"/>
              </a:cxn>
            </a:cxnLst>
            <a:rect l="0" t="0" r="r" b="b"/>
            <a:pathLst>
              <a:path w="63" h="36">
                <a:moveTo>
                  <a:pt x="0" y="36"/>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24" name="Line 86"/>
          <p:cNvSpPr>
            <a:spLocks noChangeShapeType="1"/>
          </p:cNvSpPr>
          <p:nvPr/>
        </p:nvSpPr>
        <p:spPr bwMode="auto">
          <a:xfrm flipV="1">
            <a:off x="4460876" y="2711450"/>
            <a:ext cx="95250" cy="80962"/>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25" name="Line 87"/>
          <p:cNvSpPr>
            <a:spLocks noChangeShapeType="1"/>
          </p:cNvSpPr>
          <p:nvPr/>
        </p:nvSpPr>
        <p:spPr bwMode="auto">
          <a:xfrm flipV="1">
            <a:off x="4556126" y="2632075"/>
            <a:ext cx="96837"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26" name="Freeform 88"/>
          <p:cNvSpPr>
            <a:spLocks/>
          </p:cNvSpPr>
          <p:nvPr/>
        </p:nvSpPr>
        <p:spPr bwMode="auto">
          <a:xfrm>
            <a:off x="4652963" y="2551112"/>
            <a:ext cx="112713" cy="80963"/>
          </a:xfrm>
          <a:custGeom>
            <a:avLst/>
            <a:gdLst>
              <a:gd name="T0" fmla="*/ 0 w 63"/>
              <a:gd name="T1" fmla="*/ 80963 h 45"/>
              <a:gd name="T2" fmla="*/ 48306 w 63"/>
              <a:gd name="T3" fmla="*/ 32385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27" name="Line 89"/>
          <p:cNvSpPr>
            <a:spLocks noChangeShapeType="1"/>
          </p:cNvSpPr>
          <p:nvPr/>
        </p:nvSpPr>
        <p:spPr bwMode="auto">
          <a:xfrm flipV="1">
            <a:off x="4765676" y="2487612"/>
            <a:ext cx="96837" cy="6350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28" name="Freeform 90"/>
          <p:cNvSpPr>
            <a:spLocks/>
          </p:cNvSpPr>
          <p:nvPr/>
        </p:nvSpPr>
        <p:spPr bwMode="auto">
          <a:xfrm>
            <a:off x="4862513" y="2408237"/>
            <a:ext cx="111125" cy="79375"/>
          </a:xfrm>
          <a:custGeom>
            <a:avLst/>
            <a:gdLst>
              <a:gd name="T0" fmla="*/ 0 w 63"/>
              <a:gd name="T1" fmla="*/ 79375 h 45"/>
              <a:gd name="T2" fmla="*/ 47625 w 63"/>
              <a:gd name="T3" fmla="*/ 47625 h 45"/>
              <a:gd name="T4" fmla="*/ 111125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27"/>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29" name="Line 91"/>
          <p:cNvSpPr>
            <a:spLocks noChangeShapeType="1"/>
          </p:cNvSpPr>
          <p:nvPr/>
        </p:nvSpPr>
        <p:spPr bwMode="auto">
          <a:xfrm flipV="1">
            <a:off x="4973638" y="2327275"/>
            <a:ext cx="96838" cy="80962"/>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0" name="Freeform 92"/>
          <p:cNvSpPr>
            <a:spLocks/>
          </p:cNvSpPr>
          <p:nvPr/>
        </p:nvSpPr>
        <p:spPr bwMode="auto">
          <a:xfrm>
            <a:off x="5070476" y="2247900"/>
            <a:ext cx="112712" cy="79375"/>
          </a:xfrm>
          <a:custGeom>
            <a:avLst/>
            <a:gdLst>
              <a:gd name="T0" fmla="*/ 0 w 63"/>
              <a:gd name="T1" fmla="*/ 79375 h 45"/>
              <a:gd name="T2" fmla="*/ 48305 w 63"/>
              <a:gd name="T3" fmla="*/ 31750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31" name="Line 93"/>
          <p:cNvSpPr>
            <a:spLocks noChangeShapeType="1"/>
          </p:cNvSpPr>
          <p:nvPr/>
        </p:nvSpPr>
        <p:spPr bwMode="auto">
          <a:xfrm flipV="1">
            <a:off x="5183188" y="2182812"/>
            <a:ext cx="96838" cy="65088"/>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2" name="Freeform 94"/>
          <p:cNvSpPr>
            <a:spLocks/>
          </p:cNvSpPr>
          <p:nvPr/>
        </p:nvSpPr>
        <p:spPr bwMode="auto">
          <a:xfrm>
            <a:off x="5280026" y="2103437"/>
            <a:ext cx="112712" cy="79375"/>
          </a:xfrm>
          <a:custGeom>
            <a:avLst/>
            <a:gdLst>
              <a:gd name="T0" fmla="*/ 0 w 63"/>
              <a:gd name="T1" fmla="*/ 79375 h 45"/>
              <a:gd name="T2" fmla="*/ 48305 w 63"/>
              <a:gd name="T3" fmla="*/ 47625 h 45"/>
              <a:gd name="T4" fmla="*/ 112712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27"/>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33" name="Line 95"/>
          <p:cNvSpPr>
            <a:spLocks noChangeShapeType="1"/>
          </p:cNvSpPr>
          <p:nvPr/>
        </p:nvSpPr>
        <p:spPr bwMode="auto">
          <a:xfrm flipV="1">
            <a:off x="5392738" y="2022475"/>
            <a:ext cx="95250" cy="80962"/>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4" name="Freeform 96"/>
          <p:cNvSpPr>
            <a:spLocks/>
          </p:cNvSpPr>
          <p:nvPr/>
        </p:nvSpPr>
        <p:spPr bwMode="auto">
          <a:xfrm>
            <a:off x="5487988" y="1958975"/>
            <a:ext cx="112713" cy="63500"/>
          </a:xfrm>
          <a:custGeom>
            <a:avLst/>
            <a:gdLst>
              <a:gd name="T0" fmla="*/ 0 w 63"/>
              <a:gd name="T1" fmla="*/ 63500 h 36"/>
              <a:gd name="T2" fmla="*/ 48306 w 63"/>
              <a:gd name="T3" fmla="*/ 31750 h 36"/>
              <a:gd name="T4" fmla="*/ 112713 w 63"/>
              <a:gd name="T5" fmla="*/ 0 h 36"/>
              <a:gd name="T6" fmla="*/ 0 60000 65536"/>
              <a:gd name="T7" fmla="*/ 0 60000 65536"/>
              <a:gd name="T8" fmla="*/ 0 60000 65536"/>
            </a:gdLst>
            <a:ahLst/>
            <a:cxnLst>
              <a:cxn ang="T6">
                <a:pos x="T0" y="T1"/>
              </a:cxn>
              <a:cxn ang="T7">
                <a:pos x="T2" y="T3"/>
              </a:cxn>
              <a:cxn ang="T8">
                <a:pos x="T4" y="T5"/>
              </a:cxn>
            </a:cxnLst>
            <a:rect l="0" t="0" r="r" b="b"/>
            <a:pathLst>
              <a:path w="63" h="36">
                <a:moveTo>
                  <a:pt x="0" y="36"/>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35" name="Line 97"/>
          <p:cNvSpPr>
            <a:spLocks noChangeShapeType="1"/>
          </p:cNvSpPr>
          <p:nvPr/>
        </p:nvSpPr>
        <p:spPr bwMode="auto">
          <a:xfrm flipV="1">
            <a:off x="5600701" y="1878012"/>
            <a:ext cx="96837" cy="80963"/>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6" name="Freeform 98"/>
          <p:cNvSpPr>
            <a:spLocks/>
          </p:cNvSpPr>
          <p:nvPr/>
        </p:nvSpPr>
        <p:spPr bwMode="auto">
          <a:xfrm>
            <a:off x="5697538" y="1798637"/>
            <a:ext cx="112713" cy="79375"/>
          </a:xfrm>
          <a:custGeom>
            <a:avLst/>
            <a:gdLst>
              <a:gd name="T0" fmla="*/ 0 w 63"/>
              <a:gd name="T1" fmla="*/ 79375 h 45"/>
              <a:gd name="T2" fmla="*/ 48306 w 63"/>
              <a:gd name="T3" fmla="*/ 31750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37" name="Line 99"/>
          <p:cNvSpPr>
            <a:spLocks noChangeShapeType="1"/>
          </p:cNvSpPr>
          <p:nvPr/>
        </p:nvSpPr>
        <p:spPr bwMode="auto">
          <a:xfrm flipV="1">
            <a:off x="5810251" y="1719262"/>
            <a:ext cx="96837"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8" name="Line 100"/>
          <p:cNvSpPr>
            <a:spLocks noChangeShapeType="1"/>
          </p:cNvSpPr>
          <p:nvPr/>
        </p:nvSpPr>
        <p:spPr bwMode="auto">
          <a:xfrm flipV="1">
            <a:off x="5907088" y="1654175"/>
            <a:ext cx="95250" cy="65087"/>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39" name="Freeform 101"/>
          <p:cNvSpPr>
            <a:spLocks/>
          </p:cNvSpPr>
          <p:nvPr/>
        </p:nvSpPr>
        <p:spPr bwMode="auto">
          <a:xfrm>
            <a:off x="6002338" y="1574800"/>
            <a:ext cx="112713" cy="79375"/>
          </a:xfrm>
          <a:custGeom>
            <a:avLst/>
            <a:gdLst>
              <a:gd name="T0" fmla="*/ 0 w 63"/>
              <a:gd name="T1" fmla="*/ 79375 h 45"/>
              <a:gd name="T2" fmla="*/ 48306 w 63"/>
              <a:gd name="T3" fmla="*/ 47625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27"/>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40" name="Line 102"/>
          <p:cNvSpPr>
            <a:spLocks noChangeShapeType="1"/>
          </p:cNvSpPr>
          <p:nvPr/>
        </p:nvSpPr>
        <p:spPr bwMode="auto">
          <a:xfrm flipV="1">
            <a:off x="6115051" y="1492250"/>
            <a:ext cx="96837" cy="82550"/>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41" name="Freeform 103"/>
          <p:cNvSpPr>
            <a:spLocks/>
          </p:cNvSpPr>
          <p:nvPr/>
        </p:nvSpPr>
        <p:spPr bwMode="auto">
          <a:xfrm>
            <a:off x="6211888" y="1412875"/>
            <a:ext cx="112713" cy="79375"/>
          </a:xfrm>
          <a:custGeom>
            <a:avLst/>
            <a:gdLst>
              <a:gd name="T0" fmla="*/ 0 w 63"/>
              <a:gd name="T1" fmla="*/ 79375 h 45"/>
              <a:gd name="T2" fmla="*/ 48306 w 63"/>
              <a:gd name="T3" fmla="*/ 31750 h 45"/>
              <a:gd name="T4" fmla="*/ 112713 w 63"/>
              <a:gd name="T5" fmla="*/ 0 h 45"/>
              <a:gd name="T6" fmla="*/ 0 60000 65536"/>
              <a:gd name="T7" fmla="*/ 0 60000 65536"/>
              <a:gd name="T8" fmla="*/ 0 60000 65536"/>
            </a:gdLst>
            <a:ahLst/>
            <a:cxnLst>
              <a:cxn ang="T6">
                <a:pos x="T0" y="T1"/>
              </a:cxn>
              <a:cxn ang="T7">
                <a:pos x="T2" y="T3"/>
              </a:cxn>
              <a:cxn ang="T8">
                <a:pos x="T4" y="T5"/>
              </a:cxn>
            </a:cxnLst>
            <a:rect l="0" t="0" r="r" b="b"/>
            <a:pathLst>
              <a:path w="63" h="45">
                <a:moveTo>
                  <a:pt x="0" y="45"/>
                </a:moveTo>
                <a:lnTo>
                  <a:pt x="27" y="18"/>
                </a:lnTo>
                <a:lnTo>
                  <a:pt x="63" y="0"/>
                </a:lnTo>
              </a:path>
            </a:pathLst>
          </a:custGeom>
          <a:noFill/>
          <a:ln w="14288">
            <a:solidFill>
              <a:srgbClr val="000000"/>
            </a:solidFill>
            <a:prstDash val="solid"/>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342" name="Line 104"/>
          <p:cNvSpPr>
            <a:spLocks noChangeShapeType="1"/>
          </p:cNvSpPr>
          <p:nvPr/>
        </p:nvSpPr>
        <p:spPr bwMode="auto">
          <a:xfrm flipV="1">
            <a:off x="6324601" y="1347787"/>
            <a:ext cx="96837" cy="65088"/>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43" name="Line 105"/>
          <p:cNvSpPr>
            <a:spLocks noChangeShapeType="1"/>
          </p:cNvSpPr>
          <p:nvPr/>
        </p:nvSpPr>
        <p:spPr bwMode="auto">
          <a:xfrm flipV="1">
            <a:off x="6421438" y="1268412"/>
            <a:ext cx="111125" cy="79375"/>
          </a:xfrm>
          <a:prstGeom prst="line">
            <a:avLst/>
          </a:prstGeom>
          <a:noFill/>
          <a:ln w="14288">
            <a:solidFill>
              <a:srgbClr val="000000"/>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344" name="Freeform 106"/>
          <p:cNvSpPr>
            <a:spLocks/>
          </p:cNvSpPr>
          <p:nvPr/>
        </p:nvSpPr>
        <p:spPr bwMode="auto">
          <a:xfrm>
            <a:off x="2659063" y="2566987"/>
            <a:ext cx="63500" cy="65088"/>
          </a:xfrm>
          <a:custGeom>
            <a:avLst/>
            <a:gdLst>
              <a:gd name="T0" fmla="*/ 31750 w 36"/>
              <a:gd name="T1" fmla="*/ 0 h 36"/>
              <a:gd name="T2" fmla="*/ 63500 w 36"/>
              <a:gd name="T3" fmla="*/ 65088 h 36"/>
              <a:gd name="T4" fmla="*/ 0 w 36"/>
              <a:gd name="T5" fmla="*/ 65088 h 36"/>
              <a:gd name="T6" fmla="*/ 31750 w 36"/>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6">
                <a:moveTo>
                  <a:pt x="18" y="0"/>
                </a:moveTo>
                <a:lnTo>
                  <a:pt x="36" y="36"/>
                </a:lnTo>
                <a:lnTo>
                  <a:pt x="0" y="36"/>
                </a:lnTo>
                <a:lnTo>
                  <a:pt x="18" y="0"/>
                </a:lnTo>
                <a:close/>
              </a:path>
            </a:pathLst>
          </a:custGeom>
          <a:solidFill>
            <a:srgbClr val="000000"/>
          </a:solidFill>
          <a:ln w="14288">
            <a:solidFill>
              <a:srgbClr val="000000"/>
            </a:solidFill>
            <a:prstDash val="solid"/>
            <a:round/>
            <a:headEnd/>
            <a:tailEnd/>
          </a:ln>
        </p:spPr>
        <p:txBody>
          <a:bodyPr/>
          <a:lstStyle/>
          <a:p>
            <a:endParaRPr lang="en-US"/>
          </a:p>
        </p:txBody>
      </p:sp>
      <p:sp>
        <p:nvSpPr>
          <p:cNvPr id="10345" name="Freeform 107"/>
          <p:cNvSpPr>
            <a:spLocks/>
          </p:cNvSpPr>
          <p:nvPr/>
        </p:nvSpPr>
        <p:spPr bwMode="auto">
          <a:xfrm>
            <a:off x="2963863" y="2519362"/>
            <a:ext cx="65088" cy="65088"/>
          </a:xfrm>
          <a:custGeom>
            <a:avLst/>
            <a:gdLst>
              <a:gd name="T0" fmla="*/ 32544 w 36"/>
              <a:gd name="T1" fmla="*/ 0 h 36"/>
              <a:gd name="T2" fmla="*/ 65088 w 36"/>
              <a:gd name="T3" fmla="*/ 65088 h 36"/>
              <a:gd name="T4" fmla="*/ 0 w 36"/>
              <a:gd name="T5" fmla="*/ 65088 h 36"/>
              <a:gd name="T6" fmla="*/ 32544 w 36"/>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6">
                <a:moveTo>
                  <a:pt x="18" y="0"/>
                </a:moveTo>
                <a:lnTo>
                  <a:pt x="36" y="36"/>
                </a:lnTo>
                <a:lnTo>
                  <a:pt x="0" y="36"/>
                </a:lnTo>
                <a:lnTo>
                  <a:pt x="18" y="0"/>
                </a:lnTo>
                <a:close/>
              </a:path>
            </a:pathLst>
          </a:custGeom>
          <a:solidFill>
            <a:srgbClr val="000000"/>
          </a:solidFill>
          <a:ln w="14288">
            <a:solidFill>
              <a:srgbClr val="000000"/>
            </a:solidFill>
            <a:prstDash val="solid"/>
            <a:round/>
            <a:headEnd/>
            <a:tailEnd/>
          </a:ln>
        </p:spPr>
        <p:txBody>
          <a:bodyPr/>
          <a:lstStyle/>
          <a:p>
            <a:endParaRPr lang="en-US"/>
          </a:p>
        </p:txBody>
      </p:sp>
      <p:sp>
        <p:nvSpPr>
          <p:cNvPr id="10346" name="Freeform 108"/>
          <p:cNvSpPr>
            <a:spLocks/>
          </p:cNvSpPr>
          <p:nvPr/>
        </p:nvSpPr>
        <p:spPr bwMode="auto">
          <a:xfrm>
            <a:off x="3478213" y="2374900"/>
            <a:ext cx="63500" cy="65087"/>
          </a:xfrm>
          <a:custGeom>
            <a:avLst/>
            <a:gdLst>
              <a:gd name="T0" fmla="*/ 31750 w 36"/>
              <a:gd name="T1" fmla="*/ 0 h 36"/>
              <a:gd name="T2" fmla="*/ 63500 w 36"/>
              <a:gd name="T3" fmla="*/ 65087 h 36"/>
              <a:gd name="T4" fmla="*/ 0 w 36"/>
              <a:gd name="T5" fmla="*/ 65087 h 36"/>
              <a:gd name="T6" fmla="*/ 31750 w 36"/>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6">
                <a:moveTo>
                  <a:pt x="18" y="0"/>
                </a:moveTo>
                <a:lnTo>
                  <a:pt x="36" y="36"/>
                </a:lnTo>
                <a:lnTo>
                  <a:pt x="0" y="36"/>
                </a:lnTo>
                <a:lnTo>
                  <a:pt x="18" y="0"/>
                </a:lnTo>
                <a:close/>
              </a:path>
            </a:pathLst>
          </a:custGeom>
          <a:solidFill>
            <a:srgbClr val="000000"/>
          </a:solidFill>
          <a:ln w="14288">
            <a:solidFill>
              <a:srgbClr val="000000"/>
            </a:solidFill>
            <a:prstDash val="solid"/>
            <a:round/>
            <a:headEnd/>
            <a:tailEnd/>
          </a:ln>
        </p:spPr>
        <p:txBody>
          <a:bodyPr/>
          <a:lstStyle/>
          <a:p>
            <a:endParaRPr lang="en-US"/>
          </a:p>
        </p:txBody>
      </p:sp>
      <p:sp>
        <p:nvSpPr>
          <p:cNvPr id="10347" name="Freeform 109"/>
          <p:cNvSpPr>
            <a:spLocks/>
          </p:cNvSpPr>
          <p:nvPr/>
        </p:nvSpPr>
        <p:spPr bwMode="auto">
          <a:xfrm>
            <a:off x="4105276" y="2135187"/>
            <a:ext cx="63500" cy="63500"/>
          </a:xfrm>
          <a:custGeom>
            <a:avLst/>
            <a:gdLst>
              <a:gd name="T0" fmla="*/ 31750 w 36"/>
              <a:gd name="T1" fmla="*/ 0 h 36"/>
              <a:gd name="T2" fmla="*/ 63500 w 36"/>
              <a:gd name="T3" fmla="*/ 63500 h 36"/>
              <a:gd name="T4" fmla="*/ 0 w 36"/>
              <a:gd name="T5" fmla="*/ 63500 h 36"/>
              <a:gd name="T6" fmla="*/ 31750 w 36"/>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 h="36">
                <a:moveTo>
                  <a:pt x="18" y="0"/>
                </a:moveTo>
                <a:lnTo>
                  <a:pt x="36" y="36"/>
                </a:lnTo>
                <a:lnTo>
                  <a:pt x="0" y="36"/>
                </a:lnTo>
                <a:lnTo>
                  <a:pt x="18" y="0"/>
                </a:lnTo>
                <a:close/>
              </a:path>
            </a:pathLst>
          </a:custGeom>
          <a:solidFill>
            <a:srgbClr val="000000"/>
          </a:solidFill>
          <a:ln w="14288">
            <a:solidFill>
              <a:srgbClr val="000000"/>
            </a:solidFill>
            <a:prstDash val="solid"/>
            <a:round/>
            <a:headEnd/>
            <a:tailEnd/>
          </a:ln>
        </p:spPr>
        <p:txBody>
          <a:bodyPr/>
          <a:lstStyle/>
          <a:p>
            <a:endParaRPr lang="en-US"/>
          </a:p>
        </p:txBody>
      </p:sp>
      <p:sp>
        <p:nvSpPr>
          <p:cNvPr id="10348" name="Freeform 110"/>
          <p:cNvSpPr>
            <a:spLocks/>
          </p:cNvSpPr>
          <p:nvPr/>
        </p:nvSpPr>
        <p:spPr bwMode="auto">
          <a:xfrm>
            <a:off x="2947988" y="2903537"/>
            <a:ext cx="96838" cy="96838"/>
          </a:xfrm>
          <a:custGeom>
            <a:avLst/>
            <a:gdLst>
              <a:gd name="T0" fmla="*/ 48419 w 54"/>
              <a:gd name="T1" fmla="*/ 0 h 54"/>
              <a:gd name="T2" fmla="*/ 96838 w 54"/>
              <a:gd name="T3" fmla="*/ 48419 h 54"/>
              <a:gd name="T4" fmla="*/ 48419 w 54"/>
              <a:gd name="T5" fmla="*/ 96838 h 54"/>
              <a:gd name="T6" fmla="*/ 0 w 54"/>
              <a:gd name="T7" fmla="*/ 48419 h 54"/>
              <a:gd name="T8" fmla="*/ 48419 w 54"/>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27" y="0"/>
                </a:moveTo>
                <a:lnTo>
                  <a:pt x="54" y="27"/>
                </a:lnTo>
                <a:lnTo>
                  <a:pt x="27" y="54"/>
                </a:lnTo>
                <a:lnTo>
                  <a:pt x="0" y="27"/>
                </a:lnTo>
                <a:lnTo>
                  <a:pt x="27" y="0"/>
                </a:lnTo>
                <a:close/>
              </a:path>
            </a:pathLst>
          </a:custGeom>
          <a:solidFill>
            <a:srgbClr val="000080"/>
          </a:solidFill>
          <a:ln w="14288">
            <a:solidFill>
              <a:srgbClr val="000080"/>
            </a:solidFill>
            <a:prstDash val="solid"/>
            <a:round/>
            <a:headEnd/>
            <a:tailEnd/>
          </a:ln>
        </p:spPr>
        <p:txBody>
          <a:bodyPr/>
          <a:lstStyle/>
          <a:p>
            <a:endParaRPr lang="en-US"/>
          </a:p>
        </p:txBody>
      </p:sp>
      <p:sp>
        <p:nvSpPr>
          <p:cNvPr id="10349" name="Freeform 111"/>
          <p:cNvSpPr>
            <a:spLocks/>
          </p:cNvSpPr>
          <p:nvPr/>
        </p:nvSpPr>
        <p:spPr bwMode="auto">
          <a:xfrm>
            <a:off x="3044826" y="2663825"/>
            <a:ext cx="95250" cy="96837"/>
          </a:xfrm>
          <a:custGeom>
            <a:avLst/>
            <a:gdLst>
              <a:gd name="T0" fmla="*/ 47625 w 54"/>
              <a:gd name="T1" fmla="*/ 0 h 54"/>
              <a:gd name="T2" fmla="*/ 95250 w 54"/>
              <a:gd name="T3" fmla="*/ 48419 h 54"/>
              <a:gd name="T4" fmla="*/ 47625 w 54"/>
              <a:gd name="T5" fmla="*/ 96837 h 54"/>
              <a:gd name="T6" fmla="*/ 0 w 54"/>
              <a:gd name="T7" fmla="*/ 48419 h 54"/>
              <a:gd name="T8" fmla="*/ 47625 w 54"/>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27" y="0"/>
                </a:moveTo>
                <a:lnTo>
                  <a:pt x="54" y="27"/>
                </a:lnTo>
                <a:lnTo>
                  <a:pt x="27" y="54"/>
                </a:lnTo>
                <a:lnTo>
                  <a:pt x="0" y="27"/>
                </a:lnTo>
                <a:lnTo>
                  <a:pt x="27" y="0"/>
                </a:lnTo>
                <a:close/>
              </a:path>
            </a:pathLst>
          </a:custGeom>
          <a:solidFill>
            <a:srgbClr val="000080"/>
          </a:solidFill>
          <a:ln w="14288">
            <a:solidFill>
              <a:srgbClr val="000080"/>
            </a:solidFill>
            <a:prstDash val="solid"/>
            <a:round/>
            <a:headEnd/>
            <a:tailEnd/>
          </a:ln>
        </p:spPr>
        <p:txBody>
          <a:bodyPr/>
          <a:lstStyle/>
          <a:p>
            <a:endParaRPr lang="en-US"/>
          </a:p>
        </p:txBody>
      </p:sp>
      <p:sp>
        <p:nvSpPr>
          <p:cNvPr id="10350" name="Freeform 112"/>
          <p:cNvSpPr>
            <a:spLocks/>
          </p:cNvSpPr>
          <p:nvPr/>
        </p:nvSpPr>
        <p:spPr bwMode="auto">
          <a:xfrm>
            <a:off x="3252788" y="2424112"/>
            <a:ext cx="96838" cy="95250"/>
          </a:xfrm>
          <a:custGeom>
            <a:avLst/>
            <a:gdLst>
              <a:gd name="T0" fmla="*/ 48419 w 54"/>
              <a:gd name="T1" fmla="*/ 0 h 54"/>
              <a:gd name="T2" fmla="*/ 96838 w 54"/>
              <a:gd name="T3" fmla="*/ 47625 h 54"/>
              <a:gd name="T4" fmla="*/ 48419 w 54"/>
              <a:gd name="T5" fmla="*/ 95250 h 54"/>
              <a:gd name="T6" fmla="*/ 0 w 54"/>
              <a:gd name="T7" fmla="*/ 47625 h 54"/>
              <a:gd name="T8" fmla="*/ 48419 w 54"/>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27" y="0"/>
                </a:moveTo>
                <a:lnTo>
                  <a:pt x="54" y="27"/>
                </a:lnTo>
                <a:lnTo>
                  <a:pt x="27" y="54"/>
                </a:lnTo>
                <a:lnTo>
                  <a:pt x="0" y="27"/>
                </a:lnTo>
                <a:lnTo>
                  <a:pt x="27" y="0"/>
                </a:lnTo>
                <a:close/>
              </a:path>
            </a:pathLst>
          </a:custGeom>
          <a:solidFill>
            <a:srgbClr val="000080"/>
          </a:solidFill>
          <a:ln w="14288">
            <a:solidFill>
              <a:srgbClr val="000080"/>
            </a:solidFill>
            <a:prstDash val="solid"/>
            <a:round/>
            <a:headEnd/>
            <a:tailEnd/>
          </a:ln>
        </p:spPr>
        <p:txBody>
          <a:bodyPr/>
          <a:lstStyle/>
          <a:p>
            <a:endParaRPr lang="en-US"/>
          </a:p>
        </p:txBody>
      </p:sp>
      <p:sp>
        <p:nvSpPr>
          <p:cNvPr id="10351" name="Freeform 113"/>
          <p:cNvSpPr>
            <a:spLocks/>
          </p:cNvSpPr>
          <p:nvPr/>
        </p:nvSpPr>
        <p:spPr bwMode="auto">
          <a:xfrm>
            <a:off x="4718051" y="2182812"/>
            <a:ext cx="95250" cy="96838"/>
          </a:xfrm>
          <a:custGeom>
            <a:avLst/>
            <a:gdLst>
              <a:gd name="T0" fmla="*/ 47625 w 54"/>
              <a:gd name="T1" fmla="*/ 0 h 54"/>
              <a:gd name="T2" fmla="*/ 95250 w 54"/>
              <a:gd name="T3" fmla="*/ 48419 h 54"/>
              <a:gd name="T4" fmla="*/ 47625 w 54"/>
              <a:gd name="T5" fmla="*/ 96838 h 54"/>
              <a:gd name="T6" fmla="*/ 0 w 54"/>
              <a:gd name="T7" fmla="*/ 48419 h 54"/>
              <a:gd name="T8" fmla="*/ 47625 w 54"/>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27" y="0"/>
                </a:moveTo>
                <a:lnTo>
                  <a:pt x="54" y="27"/>
                </a:lnTo>
                <a:lnTo>
                  <a:pt x="27" y="54"/>
                </a:lnTo>
                <a:lnTo>
                  <a:pt x="0" y="27"/>
                </a:lnTo>
                <a:lnTo>
                  <a:pt x="27" y="0"/>
                </a:lnTo>
                <a:close/>
              </a:path>
            </a:pathLst>
          </a:custGeom>
          <a:solidFill>
            <a:srgbClr val="000080"/>
          </a:solidFill>
          <a:ln w="14288">
            <a:solidFill>
              <a:srgbClr val="000080"/>
            </a:solidFill>
            <a:prstDash val="solid"/>
            <a:round/>
            <a:headEnd/>
            <a:tailEnd/>
          </a:ln>
        </p:spPr>
        <p:txBody>
          <a:bodyPr/>
          <a:lstStyle/>
          <a:p>
            <a:endParaRPr lang="en-US"/>
          </a:p>
        </p:txBody>
      </p:sp>
      <p:sp>
        <p:nvSpPr>
          <p:cNvPr id="10352" name="Rectangle 114"/>
          <p:cNvSpPr>
            <a:spLocks noChangeArrowheads="1"/>
          </p:cNvSpPr>
          <p:nvPr/>
        </p:nvSpPr>
        <p:spPr bwMode="auto">
          <a:xfrm>
            <a:off x="5761038" y="2439987"/>
            <a:ext cx="96838" cy="95250"/>
          </a:xfrm>
          <a:prstGeom prst="rect">
            <a:avLst/>
          </a:prstGeom>
          <a:solidFill>
            <a:srgbClr val="000000"/>
          </a:solidFill>
          <a:ln w="14288">
            <a:solidFill>
              <a:srgbClr val="FF00FF"/>
            </a:solidFill>
            <a:miter lim="800000"/>
            <a:headEnd/>
            <a:tailEnd/>
          </a:ln>
        </p:spPr>
        <p:txBody>
          <a:bodyPr/>
          <a:lstStyle/>
          <a:p>
            <a:endParaRPr lang="en-US"/>
          </a:p>
        </p:txBody>
      </p:sp>
      <p:sp>
        <p:nvSpPr>
          <p:cNvPr id="10353" name="Rectangle 115"/>
          <p:cNvSpPr>
            <a:spLocks noChangeArrowheads="1"/>
          </p:cNvSpPr>
          <p:nvPr/>
        </p:nvSpPr>
        <p:spPr bwMode="auto">
          <a:xfrm>
            <a:off x="5857876" y="2390775"/>
            <a:ext cx="96837" cy="96837"/>
          </a:xfrm>
          <a:prstGeom prst="rect">
            <a:avLst/>
          </a:prstGeom>
          <a:solidFill>
            <a:srgbClr val="000000"/>
          </a:solidFill>
          <a:ln w="14288">
            <a:solidFill>
              <a:srgbClr val="FF00FF"/>
            </a:solidFill>
            <a:miter lim="800000"/>
            <a:headEnd/>
            <a:tailEnd/>
          </a:ln>
        </p:spPr>
        <p:txBody>
          <a:bodyPr/>
          <a:lstStyle/>
          <a:p>
            <a:endParaRPr lang="en-US"/>
          </a:p>
        </p:txBody>
      </p:sp>
      <p:sp>
        <p:nvSpPr>
          <p:cNvPr id="10354" name="Rectangle 116"/>
          <p:cNvSpPr>
            <a:spLocks noChangeArrowheads="1"/>
          </p:cNvSpPr>
          <p:nvPr/>
        </p:nvSpPr>
        <p:spPr bwMode="auto">
          <a:xfrm>
            <a:off x="5954713" y="2359025"/>
            <a:ext cx="96838" cy="96837"/>
          </a:xfrm>
          <a:prstGeom prst="rect">
            <a:avLst/>
          </a:prstGeom>
          <a:solidFill>
            <a:srgbClr val="000000"/>
          </a:solidFill>
          <a:ln w="14288">
            <a:solidFill>
              <a:srgbClr val="FF00FF"/>
            </a:solidFill>
            <a:miter lim="800000"/>
            <a:headEnd/>
            <a:tailEnd/>
          </a:ln>
        </p:spPr>
        <p:txBody>
          <a:bodyPr/>
          <a:lstStyle/>
          <a:p>
            <a:endParaRPr lang="en-US"/>
          </a:p>
        </p:txBody>
      </p:sp>
      <p:sp>
        <p:nvSpPr>
          <p:cNvPr id="10355" name="Rectangle 117"/>
          <p:cNvSpPr>
            <a:spLocks noChangeArrowheads="1"/>
          </p:cNvSpPr>
          <p:nvPr/>
        </p:nvSpPr>
        <p:spPr bwMode="auto">
          <a:xfrm>
            <a:off x="6067426" y="2247900"/>
            <a:ext cx="96837" cy="95250"/>
          </a:xfrm>
          <a:prstGeom prst="rect">
            <a:avLst/>
          </a:prstGeom>
          <a:solidFill>
            <a:srgbClr val="000000"/>
          </a:solidFill>
          <a:ln w="14288">
            <a:solidFill>
              <a:srgbClr val="FF00FF"/>
            </a:solidFill>
            <a:miter lim="800000"/>
            <a:headEnd/>
            <a:tailEnd/>
          </a:ln>
        </p:spPr>
        <p:txBody>
          <a:bodyPr/>
          <a:lstStyle/>
          <a:p>
            <a:endParaRPr lang="en-US"/>
          </a:p>
        </p:txBody>
      </p:sp>
      <p:sp>
        <p:nvSpPr>
          <p:cNvPr id="10356" name="Rectangle 118"/>
          <p:cNvSpPr>
            <a:spLocks noChangeArrowheads="1"/>
          </p:cNvSpPr>
          <p:nvPr/>
        </p:nvSpPr>
        <p:spPr bwMode="auto">
          <a:xfrm>
            <a:off x="6484938" y="2182812"/>
            <a:ext cx="96838" cy="96838"/>
          </a:xfrm>
          <a:prstGeom prst="rect">
            <a:avLst/>
          </a:prstGeom>
          <a:solidFill>
            <a:srgbClr val="000000"/>
          </a:solidFill>
          <a:ln w="14288">
            <a:solidFill>
              <a:srgbClr val="FF00FF"/>
            </a:solidFill>
            <a:miter lim="800000"/>
            <a:headEnd/>
            <a:tailEnd/>
          </a:ln>
        </p:spPr>
        <p:txBody>
          <a:bodyPr/>
          <a:lstStyle/>
          <a:p>
            <a:endParaRPr lang="en-US"/>
          </a:p>
        </p:txBody>
      </p:sp>
      <p:sp>
        <p:nvSpPr>
          <p:cNvPr id="10357" name="Oval 119"/>
          <p:cNvSpPr>
            <a:spLocks noChangeArrowheads="1"/>
          </p:cNvSpPr>
          <p:nvPr/>
        </p:nvSpPr>
        <p:spPr bwMode="auto">
          <a:xfrm>
            <a:off x="5022851" y="3962400"/>
            <a:ext cx="96837" cy="95250"/>
          </a:xfrm>
          <a:prstGeom prst="ellipse">
            <a:avLst/>
          </a:prstGeom>
          <a:solidFill>
            <a:srgbClr val="000000"/>
          </a:solidFill>
          <a:ln w="14288">
            <a:solidFill>
              <a:srgbClr val="000000"/>
            </a:solidFill>
            <a:round/>
            <a:headEnd/>
            <a:tailEnd/>
          </a:ln>
        </p:spPr>
        <p:txBody>
          <a:bodyPr/>
          <a:lstStyle/>
          <a:p>
            <a:endParaRPr lang="en-US"/>
          </a:p>
        </p:txBody>
      </p:sp>
      <p:sp>
        <p:nvSpPr>
          <p:cNvPr id="10358" name="Oval 120"/>
          <p:cNvSpPr>
            <a:spLocks noChangeArrowheads="1"/>
          </p:cNvSpPr>
          <p:nvPr/>
        </p:nvSpPr>
        <p:spPr bwMode="auto">
          <a:xfrm>
            <a:off x="5135563" y="3897312"/>
            <a:ext cx="95250" cy="96838"/>
          </a:xfrm>
          <a:prstGeom prst="ellipse">
            <a:avLst/>
          </a:prstGeom>
          <a:solidFill>
            <a:srgbClr val="000000"/>
          </a:solidFill>
          <a:ln w="14288">
            <a:solidFill>
              <a:srgbClr val="000000"/>
            </a:solidFill>
            <a:round/>
            <a:headEnd/>
            <a:tailEnd/>
          </a:ln>
        </p:spPr>
        <p:txBody>
          <a:bodyPr/>
          <a:lstStyle/>
          <a:p>
            <a:endParaRPr lang="en-US"/>
          </a:p>
        </p:txBody>
      </p:sp>
      <p:sp>
        <p:nvSpPr>
          <p:cNvPr id="10359" name="Oval 121"/>
          <p:cNvSpPr>
            <a:spLocks noChangeArrowheads="1"/>
          </p:cNvSpPr>
          <p:nvPr/>
        </p:nvSpPr>
        <p:spPr bwMode="auto">
          <a:xfrm>
            <a:off x="5230813" y="3849687"/>
            <a:ext cx="96838" cy="95250"/>
          </a:xfrm>
          <a:prstGeom prst="ellipse">
            <a:avLst/>
          </a:prstGeom>
          <a:solidFill>
            <a:srgbClr val="000000"/>
          </a:solidFill>
          <a:ln w="14288">
            <a:solidFill>
              <a:srgbClr val="000000"/>
            </a:solidFill>
            <a:round/>
            <a:headEnd/>
            <a:tailEnd/>
          </a:ln>
        </p:spPr>
        <p:txBody>
          <a:bodyPr/>
          <a:lstStyle/>
          <a:p>
            <a:endParaRPr lang="en-US"/>
          </a:p>
        </p:txBody>
      </p:sp>
      <p:sp>
        <p:nvSpPr>
          <p:cNvPr id="10360" name="Oval 122"/>
          <p:cNvSpPr>
            <a:spLocks noChangeArrowheads="1"/>
          </p:cNvSpPr>
          <p:nvPr/>
        </p:nvSpPr>
        <p:spPr bwMode="auto">
          <a:xfrm>
            <a:off x="5343526" y="3625850"/>
            <a:ext cx="96837" cy="95250"/>
          </a:xfrm>
          <a:prstGeom prst="ellipse">
            <a:avLst/>
          </a:prstGeom>
          <a:solidFill>
            <a:srgbClr val="000000"/>
          </a:solidFill>
          <a:ln w="14288">
            <a:solidFill>
              <a:srgbClr val="000000"/>
            </a:solidFill>
            <a:round/>
            <a:headEnd/>
            <a:tailEnd/>
          </a:ln>
        </p:spPr>
        <p:txBody>
          <a:bodyPr/>
          <a:lstStyle/>
          <a:p>
            <a:endParaRPr lang="en-US"/>
          </a:p>
        </p:txBody>
      </p:sp>
      <p:sp>
        <p:nvSpPr>
          <p:cNvPr id="10361" name="Oval 123"/>
          <p:cNvSpPr>
            <a:spLocks noChangeArrowheads="1"/>
          </p:cNvSpPr>
          <p:nvPr/>
        </p:nvSpPr>
        <p:spPr bwMode="auto">
          <a:xfrm>
            <a:off x="5553076" y="3608387"/>
            <a:ext cx="96837" cy="96838"/>
          </a:xfrm>
          <a:prstGeom prst="ellipse">
            <a:avLst/>
          </a:prstGeom>
          <a:solidFill>
            <a:srgbClr val="000000"/>
          </a:solidFill>
          <a:ln w="14288">
            <a:solidFill>
              <a:srgbClr val="000000"/>
            </a:solidFill>
            <a:round/>
            <a:headEnd/>
            <a:tailEnd/>
          </a:ln>
        </p:spPr>
        <p:txBody>
          <a:bodyPr/>
          <a:lstStyle/>
          <a:p>
            <a:endParaRPr lang="en-US"/>
          </a:p>
        </p:txBody>
      </p:sp>
      <p:sp>
        <p:nvSpPr>
          <p:cNvPr id="10362" name="Oval 124"/>
          <p:cNvSpPr>
            <a:spLocks noChangeArrowheads="1"/>
          </p:cNvSpPr>
          <p:nvPr/>
        </p:nvSpPr>
        <p:spPr bwMode="auto">
          <a:xfrm>
            <a:off x="5761038" y="3432175"/>
            <a:ext cx="96838" cy="96837"/>
          </a:xfrm>
          <a:prstGeom prst="ellipse">
            <a:avLst/>
          </a:prstGeom>
          <a:solidFill>
            <a:srgbClr val="000000"/>
          </a:solidFill>
          <a:ln w="14288">
            <a:solidFill>
              <a:srgbClr val="000000"/>
            </a:solidFill>
            <a:round/>
            <a:headEnd/>
            <a:tailEnd/>
          </a:ln>
        </p:spPr>
        <p:txBody>
          <a:bodyPr/>
          <a:lstStyle/>
          <a:p>
            <a:endParaRPr lang="en-US"/>
          </a:p>
        </p:txBody>
      </p:sp>
      <p:sp>
        <p:nvSpPr>
          <p:cNvPr id="10363" name="Oval 125"/>
          <p:cNvSpPr>
            <a:spLocks noChangeArrowheads="1"/>
          </p:cNvSpPr>
          <p:nvPr/>
        </p:nvSpPr>
        <p:spPr bwMode="auto">
          <a:xfrm>
            <a:off x="5954713" y="3289300"/>
            <a:ext cx="96838" cy="95250"/>
          </a:xfrm>
          <a:prstGeom prst="ellipse">
            <a:avLst/>
          </a:prstGeom>
          <a:solidFill>
            <a:srgbClr val="000000"/>
          </a:solidFill>
          <a:ln w="14288">
            <a:solidFill>
              <a:srgbClr val="000000"/>
            </a:solidFill>
            <a:round/>
            <a:headEnd/>
            <a:tailEnd/>
          </a:ln>
        </p:spPr>
        <p:txBody>
          <a:bodyPr/>
          <a:lstStyle/>
          <a:p>
            <a:endParaRPr lang="en-US"/>
          </a:p>
        </p:txBody>
      </p:sp>
      <p:sp>
        <p:nvSpPr>
          <p:cNvPr id="10364" name="Oval 126"/>
          <p:cNvSpPr>
            <a:spLocks noChangeArrowheads="1"/>
          </p:cNvSpPr>
          <p:nvPr/>
        </p:nvSpPr>
        <p:spPr bwMode="auto">
          <a:xfrm>
            <a:off x="6067426" y="3224212"/>
            <a:ext cx="96837" cy="96838"/>
          </a:xfrm>
          <a:prstGeom prst="ellipse">
            <a:avLst/>
          </a:prstGeom>
          <a:solidFill>
            <a:srgbClr val="000000"/>
          </a:solidFill>
          <a:ln w="14288">
            <a:solidFill>
              <a:srgbClr val="000000"/>
            </a:solidFill>
            <a:round/>
            <a:headEnd/>
            <a:tailEnd/>
          </a:ln>
        </p:spPr>
        <p:txBody>
          <a:bodyPr/>
          <a:lstStyle/>
          <a:p>
            <a:endParaRPr lang="en-US"/>
          </a:p>
        </p:txBody>
      </p:sp>
      <p:sp>
        <p:nvSpPr>
          <p:cNvPr id="10365" name="Oval 127"/>
          <p:cNvSpPr>
            <a:spLocks noChangeArrowheads="1"/>
          </p:cNvSpPr>
          <p:nvPr/>
        </p:nvSpPr>
        <p:spPr bwMode="auto">
          <a:xfrm>
            <a:off x="6275388" y="3192462"/>
            <a:ext cx="96838" cy="96838"/>
          </a:xfrm>
          <a:prstGeom prst="ellipse">
            <a:avLst/>
          </a:prstGeom>
          <a:solidFill>
            <a:srgbClr val="000000"/>
          </a:solidFill>
          <a:ln w="14288">
            <a:solidFill>
              <a:srgbClr val="000000"/>
            </a:solidFill>
            <a:round/>
            <a:headEnd/>
            <a:tailEnd/>
          </a:ln>
        </p:spPr>
        <p:txBody>
          <a:bodyPr/>
          <a:lstStyle/>
          <a:p>
            <a:endParaRPr lang="en-US"/>
          </a:p>
        </p:txBody>
      </p:sp>
      <p:sp>
        <p:nvSpPr>
          <p:cNvPr id="10366" name="Oval 128"/>
          <p:cNvSpPr>
            <a:spLocks noChangeArrowheads="1"/>
          </p:cNvSpPr>
          <p:nvPr/>
        </p:nvSpPr>
        <p:spPr bwMode="auto">
          <a:xfrm>
            <a:off x="6372226" y="3079750"/>
            <a:ext cx="96837" cy="96837"/>
          </a:xfrm>
          <a:prstGeom prst="ellipse">
            <a:avLst/>
          </a:prstGeom>
          <a:solidFill>
            <a:srgbClr val="000000"/>
          </a:solidFill>
          <a:ln w="14288">
            <a:solidFill>
              <a:srgbClr val="000000"/>
            </a:solidFill>
            <a:round/>
            <a:headEnd/>
            <a:tailEnd/>
          </a:ln>
        </p:spPr>
        <p:txBody>
          <a:bodyPr/>
          <a:lstStyle/>
          <a:p>
            <a:endParaRPr lang="en-US"/>
          </a:p>
        </p:txBody>
      </p:sp>
      <p:sp>
        <p:nvSpPr>
          <p:cNvPr id="10367" name="Oval 129"/>
          <p:cNvSpPr>
            <a:spLocks noChangeArrowheads="1"/>
          </p:cNvSpPr>
          <p:nvPr/>
        </p:nvSpPr>
        <p:spPr bwMode="auto">
          <a:xfrm>
            <a:off x="6484938" y="3000375"/>
            <a:ext cx="96838" cy="96837"/>
          </a:xfrm>
          <a:prstGeom prst="ellipse">
            <a:avLst/>
          </a:prstGeom>
          <a:solidFill>
            <a:srgbClr val="000000"/>
          </a:solidFill>
          <a:ln w="14288">
            <a:solidFill>
              <a:srgbClr val="000000"/>
            </a:solidFill>
            <a:round/>
            <a:headEnd/>
            <a:tailEnd/>
          </a:ln>
        </p:spPr>
        <p:txBody>
          <a:bodyPr/>
          <a:lstStyle/>
          <a:p>
            <a:endParaRPr lang="en-US"/>
          </a:p>
        </p:txBody>
      </p:sp>
      <p:sp>
        <p:nvSpPr>
          <p:cNvPr id="10368" name="Rectangle 130"/>
          <p:cNvSpPr>
            <a:spLocks noChangeArrowheads="1"/>
          </p:cNvSpPr>
          <p:nvPr/>
        </p:nvSpPr>
        <p:spPr bwMode="auto">
          <a:xfrm>
            <a:off x="2036111" y="4189187"/>
            <a:ext cx="9985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dirty="0">
                <a:solidFill>
                  <a:srgbClr val="000000"/>
                </a:solidFill>
                <a:latin typeface="Arial"/>
                <a:cs typeface="Arial"/>
              </a:rPr>
              <a:t>0</a:t>
            </a:r>
            <a:endParaRPr lang="en-US" sz="1400" b="1" dirty="0">
              <a:latin typeface="Arial"/>
              <a:cs typeface="Arial"/>
            </a:endParaRPr>
          </a:p>
        </p:txBody>
      </p:sp>
      <p:sp>
        <p:nvSpPr>
          <p:cNvPr id="10369" name="Rectangle 131"/>
          <p:cNvSpPr>
            <a:spLocks noChangeArrowheads="1"/>
          </p:cNvSpPr>
          <p:nvPr/>
        </p:nvSpPr>
        <p:spPr bwMode="auto">
          <a:xfrm>
            <a:off x="2036111" y="3803425"/>
            <a:ext cx="9985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a:t>
            </a:r>
            <a:endParaRPr lang="en-US" sz="1400" b="1">
              <a:latin typeface="Arial"/>
              <a:cs typeface="Arial"/>
            </a:endParaRPr>
          </a:p>
        </p:txBody>
      </p:sp>
      <p:sp>
        <p:nvSpPr>
          <p:cNvPr id="10370" name="Rectangle 132"/>
          <p:cNvSpPr>
            <a:spLocks noChangeArrowheads="1"/>
          </p:cNvSpPr>
          <p:nvPr/>
        </p:nvSpPr>
        <p:spPr bwMode="auto">
          <a:xfrm>
            <a:off x="1933087" y="3435125"/>
            <a:ext cx="19969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a:t>
            </a:r>
            <a:endParaRPr lang="en-US" sz="1400" b="1">
              <a:latin typeface="Arial"/>
              <a:cs typeface="Arial"/>
            </a:endParaRPr>
          </a:p>
        </p:txBody>
      </p:sp>
      <p:sp>
        <p:nvSpPr>
          <p:cNvPr id="10371" name="Rectangle 133"/>
          <p:cNvSpPr>
            <a:spLocks noChangeArrowheads="1"/>
          </p:cNvSpPr>
          <p:nvPr/>
        </p:nvSpPr>
        <p:spPr bwMode="auto">
          <a:xfrm>
            <a:off x="1830062" y="3050950"/>
            <a:ext cx="29954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a:t>
            </a:r>
            <a:endParaRPr lang="en-US" sz="1400" b="1">
              <a:latin typeface="Arial"/>
              <a:cs typeface="Arial"/>
            </a:endParaRPr>
          </a:p>
        </p:txBody>
      </p:sp>
      <p:sp>
        <p:nvSpPr>
          <p:cNvPr id="10372" name="Rectangle 134"/>
          <p:cNvSpPr>
            <a:spLocks noChangeArrowheads="1"/>
          </p:cNvSpPr>
          <p:nvPr/>
        </p:nvSpPr>
        <p:spPr bwMode="auto">
          <a:xfrm>
            <a:off x="1683507" y="2682650"/>
            <a:ext cx="44927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1,000</a:t>
            </a:r>
            <a:endParaRPr lang="en-US" sz="1400" b="1">
              <a:latin typeface="Arial"/>
              <a:cs typeface="Arial"/>
            </a:endParaRPr>
          </a:p>
        </p:txBody>
      </p:sp>
      <p:sp>
        <p:nvSpPr>
          <p:cNvPr id="10373" name="Rectangle 135"/>
          <p:cNvSpPr>
            <a:spLocks noChangeArrowheads="1"/>
          </p:cNvSpPr>
          <p:nvPr/>
        </p:nvSpPr>
        <p:spPr bwMode="auto">
          <a:xfrm>
            <a:off x="1577307" y="2298475"/>
            <a:ext cx="54912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10,000</a:t>
            </a:r>
            <a:endParaRPr lang="en-US" sz="1400" b="1">
              <a:latin typeface="Arial"/>
              <a:cs typeface="Arial"/>
            </a:endParaRPr>
          </a:p>
        </p:txBody>
      </p:sp>
      <p:sp>
        <p:nvSpPr>
          <p:cNvPr id="10374" name="Rectangle 136"/>
          <p:cNvSpPr>
            <a:spLocks noChangeArrowheads="1"/>
          </p:cNvSpPr>
          <p:nvPr/>
        </p:nvSpPr>
        <p:spPr bwMode="auto">
          <a:xfrm>
            <a:off x="1474283" y="1912712"/>
            <a:ext cx="64897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100,000</a:t>
            </a:r>
            <a:endParaRPr lang="en-US" sz="1400" b="1">
              <a:latin typeface="Arial"/>
              <a:cs typeface="Arial"/>
            </a:endParaRPr>
          </a:p>
        </p:txBody>
      </p:sp>
      <p:sp>
        <p:nvSpPr>
          <p:cNvPr id="10375" name="Rectangle 137"/>
          <p:cNvSpPr>
            <a:spLocks noChangeArrowheads="1"/>
          </p:cNvSpPr>
          <p:nvPr/>
        </p:nvSpPr>
        <p:spPr bwMode="auto">
          <a:xfrm>
            <a:off x="1327727" y="1542825"/>
            <a:ext cx="79870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1,000,000</a:t>
            </a:r>
            <a:endParaRPr lang="en-US" sz="1400" b="1">
              <a:latin typeface="Arial"/>
              <a:cs typeface="Arial"/>
            </a:endParaRPr>
          </a:p>
        </p:txBody>
      </p:sp>
      <p:sp>
        <p:nvSpPr>
          <p:cNvPr id="10376" name="Rectangle 138"/>
          <p:cNvSpPr>
            <a:spLocks noChangeArrowheads="1"/>
          </p:cNvSpPr>
          <p:nvPr/>
        </p:nvSpPr>
        <p:spPr bwMode="auto">
          <a:xfrm>
            <a:off x="1224703" y="1158650"/>
            <a:ext cx="89855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r" defTabSz="1027113">
              <a:buFontTx/>
              <a:buNone/>
            </a:pPr>
            <a:r>
              <a:rPr lang="en-US" sz="1400">
                <a:solidFill>
                  <a:srgbClr val="000000"/>
                </a:solidFill>
                <a:latin typeface="Arial"/>
                <a:cs typeface="Arial"/>
              </a:rPr>
              <a:t>10,000,000</a:t>
            </a:r>
            <a:endParaRPr lang="en-US" sz="1400" b="1">
              <a:latin typeface="Arial"/>
              <a:cs typeface="Arial"/>
            </a:endParaRPr>
          </a:p>
        </p:txBody>
      </p:sp>
      <p:sp>
        <p:nvSpPr>
          <p:cNvPr id="10377" name="Rectangle 139"/>
          <p:cNvSpPr>
            <a:spLocks noChangeArrowheads="1"/>
          </p:cNvSpPr>
          <p:nvPr/>
        </p:nvSpPr>
        <p:spPr bwMode="auto">
          <a:xfrm>
            <a:off x="2175291"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dirty="0">
                <a:solidFill>
                  <a:srgbClr val="000000"/>
                </a:solidFill>
                <a:latin typeface="Arial"/>
                <a:cs typeface="Arial"/>
              </a:rPr>
              <a:t>1960</a:t>
            </a:r>
            <a:endParaRPr lang="en-US" sz="1400" b="1" dirty="0">
              <a:latin typeface="Arial"/>
              <a:cs typeface="Arial"/>
            </a:endParaRPr>
          </a:p>
        </p:txBody>
      </p:sp>
      <p:sp>
        <p:nvSpPr>
          <p:cNvPr id="10378" name="Rectangle 140"/>
          <p:cNvSpPr>
            <a:spLocks noChangeArrowheads="1"/>
          </p:cNvSpPr>
          <p:nvPr/>
        </p:nvSpPr>
        <p:spPr bwMode="auto">
          <a:xfrm>
            <a:off x="2705516"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1965</a:t>
            </a:r>
            <a:endParaRPr lang="en-US" sz="1400" b="1">
              <a:latin typeface="Arial"/>
              <a:cs typeface="Arial"/>
            </a:endParaRPr>
          </a:p>
        </p:txBody>
      </p:sp>
      <p:sp>
        <p:nvSpPr>
          <p:cNvPr id="10379" name="Rectangle 141"/>
          <p:cNvSpPr>
            <a:spLocks noChangeArrowheads="1"/>
          </p:cNvSpPr>
          <p:nvPr/>
        </p:nvSpPr>
        <p:spPr bwMode="auto">
          <a:xfrm>
            <a:off x="3219866"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1970</a:t>
            </a:r>
            <a:endParaRPr lang="en-US" sz="1400" b="1">
              <a:latin typeface="Arial"/>
              <a:cs typeface="Arial"/>
            </a:endParaRPr>
          </a:p>
        </p:txBody>
      </p:sp>
      <p:sp>
        <p:nvSpPr>
          <p:cNvPr id="10380" name="Rectangle 142"/>
          <p:cNvSpPr>
            <a:spLocks noChangeArrowheads="1"/>
          </p:cNvSpPr>
          <p:nvPr/>
        </p:nvSpPr>
        <p:spPr bwMode="auto">
          <a:xfrm>
            <a:off x="3734216"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1975</a:t>
            </a:r>
            <a:endParaRPr lang="en-US" sz="1400" b="1">
              <a:latin typeface="Arial"/>
              <a:cs typeface="Arial"/>
            </a:endParaRPr>
          </a:p>
        </p:txBody>
      </p:sp>
      <p:sp>
        <p:nvSpPr>
          <p:cNvPr id="10381" name="Rectangle 143"/>
          <p:cNvSpPr>
            <a:spLocks noChangeArrowheads="1"/>
          </p:cNvSpPr>
          <p:nvPr/>
        </p:nvSpPr>
        <p:spPr bwMode="auto">
          <a:xfrm>
            <a:off x="4264441"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1980</a:t>
            </a:r>
            <a:endParaRPr lang="en-US" sz="1400" b="1">
              <a:latin typeface="Arial"/>
              <a:cs typeface="Arial"/>
            </a:endParaRPr>
          </a:p>
        </p:txBody>
      </p:sp>
      <p:sp>
        <p:nvSpPr>
          <p:cNvPr id="10382" name="Rectangle 144"/>
          <p:cNvSpPr>
            <a:spLocks noChangeArrowheads="1"/>
          </p:cNvSpPr>
          <p:nvPr/>
        </p:nvSpPr>
        <p:spPr bwMode="auto">
          <a:xfrm>
            <a:off x="4780379"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1985</a:t>
            </a:r>
            <a:endParaRPr lang="en-US" sz="1400" b="1">
              <a:latin typeface="Arial"/>
              <a:cs typeface="Arial"/>
            </a:endParaRPr>
          </a:p>
        </p:txBody>
      </p:sp>
      <p:sp>
        <p:nvSpPr>
          <p:cNvPr id="10383" name="Rectangle 145"/>
          <p:cNvSpPr>
            <a:spLocks noChangeArrowheads="1"/>
          </p:cNvSpPr>
          <p:nvPr/>
        </p:nvSpPr>
        <p:spPr bwMode="auto">
          <a:xfrm>
            <a:off x="5294729"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1990</a:t>
            </a:r>
            <a:endParaRPr lang="en-US" sz="1400" b="1">
              <a:latin typeface="Arial"/>
              <a:cs typeface="Arial"/>
            </a:endParaRPr>
          </a:p>
        </p:txBody>
      </p:sp>
      <p:sp>
        <p:nvSpPr>
          <p:cNvPr id="10384" name="Rectangle 146"/>
          <p:cNvSpPr>
            <a:spLocks noChangeArrowheads="1"/>
          </p:cNvSpPr>
          <p:nvPr/>
        </p:nvSpPr>
        <p:spPr bwMode="auto">
          <a:xfrm>
            <a:off x="5809079"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1995</a:t>
            </a:r>
            <a:endParaRPr lang="en-US" sz="1400" b="1">
              <a:latin typeface="Arial"/>
              <a:cs typeface="Arial"/>
            </a:endParaRPr>
          </a:p>
        </p:txBody>
      </p:sp>
      <p:sp>
        <p:nvSpPr>
          <p:cNvPr id="10385" name="Rectangle 147"/>
          <p:cNvSpPr>
            <a:spLocks noChangeArrowheads="1"/>
          </p:cNvSpPr>
          <p:nvPr/>
        </p:nvSpPr>
        <p:spPr bwMode="auto">
          <a:xfrm>
            <a:off x="6339304" y="4425772"/>
            <a:ext cx="399398"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400">
                <a:solidFill>
                  <a:srgbClr val="000000"/>
                </a:solidFill>
                <a:latin typeface="Arial"/>
                <a:cs typeface="Arial"/>
              </a:rPr>
              <a:t>2000</a:t>
            </a:r>
            <a:endParaRPr lang="en-US" sz="1400" b="1">
              <a:latin typeface="Arial"/>
              <a:cs typeface="Arial"/>
            </a:endParaRPr>
          </a:p>
        </p:txBody>
      </p:sp>
      <p:sp>
        <p:nvSpPr>
          <p:cNvPr id="10386" name="Rectangle 148"/>
          <p:cNvSpPr>
            <a:spLocks noChangeArrowheads="1"/>
          </p:cNvSpPr>
          <p:nvPr/>
        </p:nvSpPr>
        <p:spPr bwMode="auto">
          <a:xfrm>
            <a:off x="4121151" y="5276850"/>
            <a:ext cx="658812"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900" b="1">
                <a:solidFill>
                  <a:srgbClr val="000000"/>
                </a:solidFill>
              </a:rPr>
              <a:t>Years</a:t>
            </a:r>
            <a:endParaRPr lang="en-US" b="1"/>
          </a:p>
        </p:txBody>
      </p:sp>
      <p:sp>
        <p:nvSpPr>
          <p:cNvPr id="10387" name="Rectangle 149"/>
          <p:cNvSpPr>
            <a:spLocks noChangeArrowheads="1"/>
          </p:cNvSpPr>
          <p:nvPr/>
        </p:nvSpPr>
        <p:spPr bwMode="auto">
          <a:xfrm rot="-5400000">
            <a:off x="-223837" y="2638425"/>
            <a:ext cx="1514475"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defTabSz="1027113">
              <a:buFontTx/>
              <a:buNone/>
            </a:pPr>
            <a:r>
              <a:rPr lang="en-US" sz="1900" b="1">
                <a:solidFill>
                  <a:srgbClr val="000000"/>
                </a:solidFill>
              </a:rPr>
              <a:t>Size in KLOC</a:t>
            </a:r>
            <a:endParaRPr lang="en-US" b="1"/>
          </a:p>
        </p:txBody>
      </p:sp>
      <p:sp>
        <p:nvSpPr>
          <p:cNvPr id="522401" name="Text Box 161"/>
          <p:cNvSpPr txBox="1">
            <a:spLocks noChangeArrowheads="1"/>
          </p:cNvSpPr>
          <p:nvPr/>
        </p:nvSpPr>
        <p:spPr bwMode="auto">
          <a:xfrm>
            <a:off x="6855282" y="4556443"/>
            <a:ext cx="1573448" cy="7478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9875"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600" b="1" dirty="0" smtClean="0">
                <a:latin typeface="Arial" charset="0"/>
                <a:cs typeface="+mn-cs"/>
              </a:rPr>
              <a:t>Moore</a:t>
            </a:r>
            <a:r>
              <a:rPr lang="ja-JP" altLang="en-US" sz="1600" b="1" dirty="0" smtClean="0">
                <a:latin typeface="Arial"/>
                <a:cs typeface="+mn-cs"/>
              </a:rPr>
              <a:t>’</a:t>
            </a:r>
            <a:r>
              <a:rPr lang="en-US" sz="1600" b="1" dirty="0" smtClean="0">
                <a:latin typeface="Arial" charset="0"/>
                <a:cs typeface="+mn-cs"/>
              </a:rPr>
              <a:t>s Law:</a:t>
            </a:r>
          </a:p>
          <a:p>
            <a:pPr eaLnBrk="1" hangingPunct="1">
              <a:buFontTx/>
              <a:buNone/>
              <a:defRPr/>
            </a:pPr>
            <a:r>
              <a:rPr lang="en-US" sz="1600" b="1" dirty="0" smtClean="0">
                <a:latin typeface="Arial" charset="0"/>
                <a:cs typeface="+mn-cs"/>
              </a:rPr>
              <a:t>2X in 18 months</a:t>
            </a:r>
          </a:p>
          <a:p>
            <a:pPr eaLnBrk="1" hangingPunct="1">
              <a:buFontTx/>
              <a:buNone/>
              <a:defRPr/>
            </a:pPr>
            <a:r>
              <a:rPr lang="en-US" sz="1600" b="1" dirty="0" smtClean="0">
                <a:latin typeface="Arial" charset="0"/>
                <a:cs typeface="+mn-cs"/>
              </a:rPr>
              <a:t>10X in 5 years</a:t>
            </a:r>
          </a:p>
        </p:txBody>
      </p:sp>
      <p:sp>
        <p:nvSpPr>
          <p:cNvPr id="522402" name="Rectangle 162"/>
          <p:cNvSpPr>
            <a:spLocks noGrp="1" noChangeArrowheads="1"/>
          </p:cNvSpPr>
          <p:nvPr>
            <p:ph type="title"/>
          </p:nvPr>
        </p:nvSpPr>
        <p:spPr/>
        <p:txBody>
          <a:bodyPr/>
          <a:lstStyle/>
          <a:p>
            <a:r>
              <a:rPr lang="en-US" smtClean="0"/>
              <a:t>Software Products are Bigger</a:t>
            </a:r>
          </a:p>
        </p:txBody>
      </p:sp>
      <p:sp>
        <p:nvSpPr>
          <p:cNvPr id="4" name="Text Placeholder 3"/>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pic>
        <p:nvPicPr>
          <p:cNvPr id="10390" name="Picture 163" descr="S4lege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8476" y="1630362"/>
            <a:ext cx="1463675" cy="195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628657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lstStyle/>
          <a:p>
            <a:r>
              <a:rPr lang="en-US" smtClean="0"/>
              <a:t>Big Software Projects Usually Fail</a:t>
            </a:r>
          </a:p>
        </p:txBody>
      </p:sp>
      <p:sp>
        <p:nvSpPr>
          <p:cNvPr id="11" name="Text Placeholder 10"/>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
        <p:nvSpPr>
          <p:cNvPr id="520201" name="Text Box 9"/>
          <p:cNvSpPr txBox="1">
            <a:spLocks noChangeArrowheads="1"/>
          </p:cNvSpPr>
          <p:nvPr/>
        </p:nvSpPr>
        <p:spPr bwMode="auto">
          <a:xfrm>
            <a:off x="388938" y="4933652"/>
            <a:ext cx="2495099" cy="21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400" dirty="0">
                <a:latin typeface="Arial"/>
                <a:cs typeface="Arial"/>
              </a:rPr>
              <a:t>Standish: Chaos Reports, 1999</a:t>
            </a:r>
          </a:p>
        </p:txBody>
      </p:sp>
      <p:sp>
        <p:nvSpPr>
          <p:cNvPr id="17" name="Rectangle 3"/>
          <p:cNvSpPr txBox="1">
            <a:spLocks noChangeArrowheads="1"/>
          </p:cNvSpPr>
          <p:nvPr/>
        </p:nvSpPr>
        <p:spPr>
          <a:xfrm>
            <a:off x="388938" y="1123950"/>
            <a:ext cx="7159625" cy="352425"/>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000" dirty="0" smtClean="0">
                <a:cs typeface="+mn-cs"/>
              </a:rPr>
              <a:t>With increased size, projects are more troubled.</a:t>
            </a:r>
          </a:p>
          <a:p>
            <a:pPr>
              <a:defRPr/>
            </a:pPr>
            <a:endParaRPr lang="en-US" sz="2000" dirty="0" smtClean="0">
              <a:cs typeface="+mn-cs"/>
            </a:endParaRPr>
          </a:p>
          <a:p>
            <a:pPr>
              <a:defRPr/>
            </a:pPr>
            <a:endParaRPr lang="en-US" sz="2000" dirty="0" smtClean="0">
              <a:cs typeface="+mn-cs"/>
            </a:endParaRPr>
          </a:p>
        </p:txBody>
      </p:sp>
      <p:graphicFrame>
        <p:nvGraphicFramePr>
          <p:cNvPr id="18" name="Group 674"/>
          <p:cNvGraphicFramePr>
            <a:graphicFrameLocks/>
          </p:cNvGraphicFramePr>
          <p:nvPr>
            <p:extLst>
              <p:ext uri="{D42A27DB-BD31-4B8C-83A1-F6EECF244321}">
                <p14:modId xmlns:p14="http://schemas.microsoft.com/office/powerpoint/2010/main" val="2405067672"/>
              </p:ext>
            </p:extLst>
          </p:nvPr>
        </p:nvGraphicFramePr>
        <p:xfrm>
          <a:off x="407988" y="1741487"/>
          <a:ext cx="8304212" cy="2637362"/>
        </p:xfrm>
        <a:graphic>
          <a:graphicData uri="http://schemas.openxmlformats.org/drawingml/2006/table">
            <a:tbl>
              <a:tblPr/>
              <a:tblGrid>
                <a:gridCol w="2684794"/>
                <a:gridCol w="1836779"/>
                <a:gridCol w="1836779"/>
                <a:gridCol w="1945860"/>
              </a:tblGrid>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0"/>
                        </a:rPr>
                        <a:t>Project Size</a:t>
                      </a:r>
                      <a:endParaRPr kumimoji="0" lang="en-US" sz="1600" b="1" i="0" u="none" strike="noStrike" cap="none" normalizeH="0" baseline="0" dirty="0">
                        <a:ln>
                          <a:noFill/>
                        </a:ln>
                        <a:solidFill>
                          <a:srgbClr val="FFFFFF"/>
                        </a:solidFill>
                        <a:effectLst/>
                        <a:latin typeface="Arial" charset="0"/>
                        <a:ea typeface="ＭＳ Ｐゴシック" charset="0"/>
                      </a:endParaRPr>
                    </a:p>
                  </a:txBody>
                  <a:tcPr marL="18288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0"/>
                        </a:rPr>
                        <a:t>People</a:t>
                      </a:r>
                      <a:endParaRPr kumimoji="0" lang="en-US" sz="1600" b="1" i="0" u="none" strike="noStrike" cap="none" normalizeH="0" baseline="0">
                        <a:ln>
                          <a:noFill/>
                        </a:ln>
                        <a:solidFill>
                          <a:srgbClr val="FFFFFF"/>
                        </a:solidFill>
                        <a:effectLst/>
                        <a:latin typeface="Arial" charset="0"/>
                        <a:ea typeface="ＭＳ Ｐゴシック"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ＭＳ Ｐゴシック" charset="0"/>
                        </a:rPr>
                        <a:t>Time (Months)</a:t>
                      </a:r>
                      <a:endParaRPr kumimoji="0" lang="en-US" sz="1600" b="1" i="0" u="none" strike="noStrike" cap="none" normalizeH="0" baseline="0">
                        <a:ln>
                          <a:noFill/>
                        </a:ln>
                        <a:solidFill>
                          <a:srgbClr val="FFFFFF"/>
                        </a:solidFill>
                        <a:effectLst/>
                        <a:latin typeface="Arial" charset="0"/>
                        <a:ea typeface="ＭＳ Ｐゴシック"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ＭＳ Ｐゴシック" charset="0"/>
                        </a:rPr>
                        <a:t>Success Rate</a:t>
                      </a:r>
                      <a:endParaRPr kumimoji="0" lang="en-US" sz="1600" b="1" i="0" u="none" strike="noStrike" cap="none" normalizeH="0" baseline="0" dirty="0">
                        <a:ln>
                          <a:noFill/>
                        </a:ln>
                        <a:solidFill>
                          <a:srgbClr val="FFFFFF"/>
                        </a:solidFill>
                        <a:effectLst/>
                        <a:latin typeface="Arial" charset="0"/>
                        <a:ea typeface="ＭＳ Ｐゴシック" charset="0"/>
                      </a:endParaRPr>
                    </a:p>
                  </a:txBody>
                  <a:tcPr marL="0" marR="0" marT="0" marB="0" anchor="ctr" horzOverflow="overflow">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solidFill>
                      <a:schemeClr val="tx1"/>
                    </a:solid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Less than $750K</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6</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6</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55%</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$750K to $1.5M</a:t>
                      </a:r>
                      <a:endParaRPr kumimoji="0" lang="en-US" sz="1600" b="0" i="0" u="none" strike="noStrike" cap="none" normalizeH="0" baseline="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12</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9</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0"/>
                        </a:rPr>
                        <a:t>33%</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$1.5M to $3M</a:t>
                      </a:r>
                      <a:endParaRPr kumimoji="0" lang="en-US" sz="1600" b="0" i="0" u="none" strike="noStrike" cap="none" normalizeH="0" baseline="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25</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12</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25%</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$3M to $6M</a:t>
                      </a:r>
                      <a:endParaRPr kumimoji="0" lang="en-US" sz="1600" b="0" i="0" u="none" strike="noStrike" cap="none" normalizeH="0" baseline="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40</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18</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15%</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$6M to $10M</a:t>
                      </a:r>
                      <a:endParaRPr kumimoji="0" lang="en-US" sz="1600" b="0" i="0" u="none" strike="noStrike" cap="none" normalizeH="0" baseline="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+250</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+24</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8%</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r h="376766">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0"/>
                        </a:rPr>
                        <a:t>Over $10M</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18288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+500</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charset="0"/>
                        </a:rPr>
                        <a:t>+36</a:t>
                      </a:r>
                      <a:endParaRPr kumimoji="0" lang="en-US" sz="1600" b="0" i="0" u="none" strike="noStrike" cap="none" normalizeH="0" baseline="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charset="0"/>
                        </a:rPr>
                        <a:t>0%</a:t>
                      </a:r>
                      <a:endParaRPr kumimoji="0" lang="en-US" sz="1600" b="0" i="0" u="none" strike="noStrike" cap="none" normalizeH="0" baseline="0" dirty="0">
                        <a:ln>
                          <a:noFill/>
                        </a:ln>
                        <a:solidFill>
                          <a:srgbClr val="000000"/>
                        </a:solidFill>
                        <a:effectLst/>
                        <a:latin typeface="Arial" charset="0"/>
                        <a:ea typeface="ＭＳ Ｐゴシック" charset="0"/>
                      </a:endParaRPr>
                    </a:p>
                  </a:txBody>
                  <a:tcPr marL="0" marR="0" marT="0" marB="0" anchor="ctr" horzOverflow="overflow">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9" name="Text Box 55"/>
          <p:cNvSpPr txBox="1">
            <a:spLocks noChangeArrowheads="1"/>
          </p:cNvSpPr>
          <p:nvPr/>
        </p:nvSpPr>
        <p:spPr bwMode="auto">
          <a:xfrm>
            <a:off x="392113" y="4543875"/>
            <a:ext cx="7407275"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a:buFontTx/>
              <a:buNone/>
              <a:defRPr/>
            </a:pPr>
            <a:r>
              <a:rPr lang="en-US" dirty="0">
                <a:latin typeface="Arial"/>
                <a:cs typeface="Arial"/>
              </a:rPr>
              <a:t>This is a problem of scale: current software practices do not scale up.</a:t>
            </a:r>
          </a:p>
        </p:txBody>
      </p:sp>
    </p:spTree>
    <p:extLst>
      <p:ext uri="{BB962C8B-B14F-4D97-AF65-F5344CB8AC3E}">
        <p14:creationId xmlns:p14="http://schemas.microsoft.com/office/powerpoint/2010/main" val="2024231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r>
              <a:rPr lang="en-US" smtClean="0"/>
              <a:t>Why Projects Fail -1</a:t>
            </a:r>
          </a:p>
        </p:txBody>
      </p:sp>
      <p:sp>
        <p:nvSpPr>
          <p:cNvPr id="4" name="Content Placeholder 3"/>
          <p:cNvSpPr>
            <a:spLocks noGrp="1"/>
          </p:cNvSpPr>
          <p:nvPr>
            <p:ph idx="1"/>
          </p:nvPr>
        </p:nvSpPr>
        <p:spPr/>
        <p:txBody>
          <a:bodyPr>
            <a:normAutofit/>
          </a:bodyPr>
          <a:lstStyle/>
          <a:p>
            <a:pPr marL="419100" indent="-419100">
              <a:defRPr/>
            </a:pPr>
            <a:r>
              <a:rPr lang="en-US" dirty="0" smtClean="0"/>
              <a:t>Large and small software projects fail for four reasons.</a:t>
            </a:r>
          </a:p>
          <a:p>
            <a:pPr marL="419100" indent="-419100">
              <a:spcBef>
                <a:spcPts val="1600"/>
              </a:spcBef>
              <a:defRPr/>
            </a:pPr>
            <a:r>
              <a:rPr lang="en-US" dirty="0" smtClean="0"/>
              <a:t>Project commitments are often unrealistic.</a:t>
            </a:r>
          </a:p>
          <a:p>
            <a:pPr lvl="1">
              <a:defRPr/>
            </a:pPr>
            <a:r>
              <a:rPr lang="en-US" dirty="0" smtClean="0"/>
              <a:t>The larger the project, the less influence we have.</a:t>
            </a:r>
          </a:p>
          <a:p>
            <a:pPr lvl="1">
              <a:defRPr/>
            </a:pPr>
            <a:r>
              <a:rPr lang="en-US" dirty="0" smtClean="0"/>
              <a:t>If we don</a:t>
            </a:r>
            <a:r>
              <a:rPr lang="ja-JP" altLang="en-US" dirty="0" smtClean="0">
                <a:latin typeface="Arial"/>
              </a:rPr>
              <a:t>’</a:t>
            </a:r>
            <a:r>
              <a:rPr lang="en-US" dirty="0" smtClean="0"/>
              <a:t>t have anything to say, nobody will listen.</a:t>
            </a:r>
          </a:p>
          <a:p>
            <a:pPr marL="419100" indent="-419100">
              <a:spcBef>
                <a:spcPts val="1600"/>
              </a:spcBef>
              <a:defRPr/>
            </a:pPr>
            <a:r>
              <a:rPr lang="en-US" dirty="0" smtClean="0"/>
              <a:t>Larger projects are harder to control.</a:t>
            </a:r>
          </a:p>
          <a:p>
            <a:pPr lvl="1">
              <a:defRPr/>
            </a:pPr>
            <a:r>
              <a:rPr lang="en-US" dirty="0" smtClean="0"/>
              <a:t>Today, few developers have personal plans.</a:t>
            </a:r>
          </a:p>
          <a:p>
            <a:pPr lvl="1">
              <a:defRPr/>
            </a:pPr>
            <a:r>
              <a:rPr lang="en-US" dirty="0" smtClean="0"/>
              <a:t>Without a plan, you cannot know job status.</a:t>
            </a:r>
          </a:p>
          <a:p>
            <a:pPr lvl="1">
              <a:defRPr/>
            </a:pPr>
            <a:r>
              <a:rPr lang="en-US" dirty="0" smtClean="0"/>
              <a:t>If you don</a:t>
            </a:r>
            <a:r>
              <a:rPr lang="ja-JP" altLang="en-US" dirty="0" smtClean="0">
                <a:latin typeface="Arial"/>
              </a:rPr>
              <a:t>’</a:t>
            </a:r>
            <a:r>
              <a:rPr lang="en-US" dirty="0" smtClean="0"/>
              <a:t>t know where you are, management can</a:t>
            </a:r>
            <a:r>
              <a:rPr lang="ja-JP" altLang="en-US" dirty="0" smtClean="0">
                <a:latin typeface="Arial"/>
              </a:rPr>
              <a:t>’</a:t>
            </a:r>
            <a:r>
              <a:rPr lang="en-US" dirty="0" smtClean="0"/>
              <a:t>t understand job status.</a:t>
            </a:r>
          </a:p>
          <a:p>
            <a:pPr lvl="1">
              <a:defRPr/>
            </a:pPr>
            <a:r>
              <a:rPr lang="en-US" dirty="0" smtClean="0"/>
              <a:t>If management </a:t>
            </a:r>
            <a:r>
              <a:rPr lang="en-US" dirty="0" err="1" smtClean="0"/>
              <a:t>doesn</a:t>
            </a:r>
            <a:r>
              <a:rPr lang="ja-JP" altLang="en-US" dirty="0" smtClean="0">
                <a:latin typeface="Arial"/>
              </a:rPr>
              <a:t>’</a:t>
            </a:r>
            <a:r>
              <a:rPr lang="en-US" dirty="0" smtClean="0"/>
              <a:t>t understand job status, they can</a:t>
            </a:r>
            <a:r>
              <a:rPr lang="ja-JP" altLang="en-US" dirty="0" smtClean="0">
                <a:latin typeface="Arial"/>
              </a:rPr>
              <a:t>’</a:t>
            </a:r>
            <a:r>
              <a:rPr lang="en-US" dirty="0" smtClean="0"/>
              <a:t>t manage projects.</a:t>
            </a:r>
          </a:p>
          <a:p>
            <a:pPr marL="419100" indent="-419100">
              <a:defRPr/>
            </a:pPr>
            <a:endParaRPr lang="en-US" dirty="0" smtClean="0"/>
          </a:p>
          <a:p>
            <a:pPr marL="419100" indent="-419100">
              <a:defRPr/>
            </a:pPr>
            <a:endParaRPr lang="en-US" dirty="0" smtClean="0"/>
          </a:p>
          <a:p>
            <a:pPr marL="419100" indent="-419100">
              <a:defRPr/>
            </a:pPr>
            <a:endParaRPr lang="en-US" dirty="0" smtClean="0"/>
          </a:p>
          <a:p>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a:t>
            </a:r>
            <a:r>
              <a:rPr lang="en-US" dirty="0" smtClean="0"/>
              <a:t>TSP</a:t>
            </a:r>
            <a:endParaRPr lang="en-US" dirty="0"/>
          </a:p>
        </p:txBody>
      </p:sp>
    </p:spTree>
    <p:extLst>
      <p:ext uri="{BB962C8B-B14F-4D97-AF65-F5344CB8AC3E}">
        <p14:creationId xmlns:p14="http://schemas.microsoft.com/office/powerpoint/2010/main" val="35998906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Grp="1" noChangeArrowheads="1"/>
          </p:cNvSpPr>
          <p:nvPr>
            <p:ph type="title"/>
          </p:nvPr>
        </p:nvSpPr>
        <p:spPr/>
        <p:txBody>
          <a:bodyPr/>
          <a:lstStyle/>
          <a:p>
            <a:r>
              <a:rPr lang="en-US" smtClean="0"/>
              <a:t>Why Projects Fail -2</a:t>
            </a:r>
          </a:p>
        </p:txBody>
      </p:sp>
      <p:sp>
        <p:nvSpPr>
          <p:cNvPr id="4" name="Content Placeholder 3"/>
          <p:cNvSpPr>
            <a:spLocks noGrp="1"/>
          </p:cNvSpPr>
          <p:nvPr>
            <p:ph idx="1"/>
          </p:nvPr>
        </p:nvSpPr>
        <p:spPr/>
        <p:txBody>
          <a:bodyPr/>
          <a:lstStyle/>
          <a:p>
            <a:pPr marL="419100" indent="-419100">
              <a:defRPr/>
            </a:pPr>
            <a:r>
              <a:rPr lang="en-US" dirty="0"/>
              <a:t>Quality problems get worse with project size.</a:t>
            </a:r>
          </a:p>
          <a:p>
            <a:pPr lvl="1">
              <a:defRPr/>
            </a:pPr>
            <a:r>
              <a:rPr lang="en-US" dirty="0"/>
              <a:t>In software systems, if any part has quality problems, the system will have quality problems.</a:t>
            </a:r>
          </a:p>
          <a:p>
            <a:pPr lvl="1">
              <a:defRPr/>
            </a:pPr>
            <a:r>
              <a:rPr lang="en-US" dirty="0"/>
              <a:t>If the developers do not manage quality, their teams cannot manage quality.</a:t>
            </a:r>
          </a:p>
          <a:p>
            <a:pPr lvl="1">
              <a:defRPr/>
            </a:pPr>
            <a:r>
              <a:rPr lang="en-US" dirty="0"/>
              <a:t>When unmanaged, quality will always be poor.</a:t>
            </a:r>
          </a:p>
          <a:p>
            <a:pPr marL="419100" indent="-419100">
              <a:defRPr/>
            </a:pPr>
            <a:endParaRPr lang="en-US" dirty="0"/>
          </a:p>
          <a:p>
            <a:pPr marL="419100" indent="-419100">
              <a:defRPr/>
            </a:pPr>
            <a:r>
              <a:rPr lang="en-US" dirty="0"/>
              <a:t>To be effective, teams need leadership and coaching. </a:t>
            </a:r>
          </a:p>
          <a:p>
            <a:pPr lvl="1">
              <a:defRPr/>
            </a:pPr>
            <a:r>
              <a:rPr lang="en-US" dirty="0"/>
              <a:t>Leaders build team motivation and commitment.</a:t>
            </a:r>
          </a:p>
          <a:p>
            <a:pPr lvl="1">
              <a:defRPr/>
            </a:pPr>
            <a:r>
              <a:rPr lang="en-US" dirty="0"/>
              <a:t>Coaching develops team cohesion.</a:t>
            </a:r>
          </a:p>
          <a:p>
            <a:pPr lvl="1">
              <a:defRPr/>
            </a:pPr>
            <a:r>
              <a:rPr lang="en-US" dirty="0"/>
              <a:t>Cohesive, motivated, and committed teams do the best work.</a:t>
            </a:r>
          </a:p>
          <a:p>
            <a:pPr marL="419100" indent="-419100">
              <a:defRPr/>
            </a:pPr>
            <a:endParaRPr lang="en-US" dirty="0"/>
          </a:p>
          <a:p>
            <a:pPr marL="419100" indent="-419100">
              <a:defRPr/>
            </a:pPr>
            <a:endParaRPr lang="en-US" dirty="0"/>
          </a:p>
          <a:p>
            <a:pPr marL="419100" indent="-419100">
              <a:defRPr/>
            </a:pPr>
            <a:endParaRPr lang="en-US" dirty="0"/>
          </a:p>
          <a:p>
            <a:endParaRPr lang="en-US" dirty="0"/>
          </a:p>
        </p:txBody>
      </p:sp>
      <p:sp>
        <p:nvSpPr>
          <p:cNvPr id="5" name="Text Placeholder 4"/>
          <p:cNvSpPr>
            <a:spLocks noGrp="1"/>
          </p:cNvSpPr>
          <p:nvPr>
            <p:ph type="body" sz="quarter" idx="10"/>
          </p:nvPr>
        </p:nvSpPr>
        <p:spPr/>
        <p:txBody>
          <a:bodyPr>
            <a:normAutofit lnSpcReduction="10000"/>
          </a:bodyPr>
          <a:lstStyle/>
          <a:p>
            <a:r>
              <a:rPr lang="en-US" dirty="0"/>
              <a:t>Introduction to PSP and TSP</a:t>
            </a:r>
          </a:p>
          <a:p>
            <a:endParaRPr lang="en-US" dirty="0"/>
          </a:p>
        </p:txBody>
      </p:sp>
    </p:spTree>
    <p:extLst>
      <p:ext uri="{BB962C8B-B14F-4D97-AF65-F5344CB8AC3E}">
        <p14:creationId xmlns:p14="http://schemas.microsoft.com/office/powerpoint/2010/main" val="27523018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1451</TotalTime>
  <Words>1445</Words>
  <Application>Microsoft Office PowerPoint</Application>
  <PresentationFormat>On-screen Show (4:3)</PresentationFormat>
  <Paragraphs>342</Paragraphs>
  <Slides>29</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MS PGothic</vt:lpstr>
      <vt:lpstr>Arial</vt:lpstr>
      <vt:lpstr>Calibri</vt:lpstr>
      <vt:lpstr>Times New Roman</vt:lpstr>
      <vt:lpstr>SEI_Template</vt:lpstr>
      <vt:lpstr>Introduction to PSP  and TSP</vt:lpstr>
      <vt:lpstr>PowerPoint Presentation</vt:lpstr>
      <vt:lpstr>PowerPoint Presentation</vt:lpstr>
      <vt:lpstr>Lecture Topics</vt:lpstr>
      <vt:lpstr>The Changing World of Software</vt:lpstr>
      <vt:lpstr>Software Products are Bigger</vt:lpstr>
      <vt:lpstr>Big Software Projects Usually Fail</vt:lpstr>
      <vt:lpstr>Why Projects Fail -1</vt:lpstr>
      <vt:lpstr>Why Projects Fail -2</vt:lpstr>
      <vt:lpstr>The Need for Change</vt:lpstr>
      <vt:lpstr>Management Support -1</vt:lpstr>
      <vt:lpstr>Management Support -2</vt:lpstr>
      <vt:lpstr>Management Support -3</vt:lpstr>
      <vt:lpstr>PSP Principles -1</vt:lpstr>
      <vt:lpstr>PSP Principles -2</vt:lpstr>
      <vt:lpstr>What Does a PSP Provide? </vt:lpstr>
      <vt:lpstr>What Does the PSP Provide? </vt:lpstr>
      <vt:lpstr>What is the PSP?</vt:lpstr>
      <vt:lpstr>The PSP Process Flow</vt:lpstr>
      <vt:lpstr>The Personal Software Process</vt:lpstr>
      <vt:lpstr>Learning the PSP -1 </vt:lpstr>
      <vt:lpstr>Learning the PSP -2 </vt:lpstr>
      <vt:lpstr>Learning the PSP -3</vt:lpstr>
      <vt:lpstr>At Course Conclusion</vt:lpstr>
      <vt:lpstr>Course Results</vt:lpstr>
      <vt:lpstr>PSP Effort Estimating Accuracy </vt:lpstr>
      <vt:lpstr>Compile and Test Time – 810 Engineers </vt:lpstr>
      <vt:lpstr>Size and LOC/hour – 810 Engineers </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30</cp:revision>
  <cp:lastPrinted>2015-11-05T19:18:24Z</cp:lastPrinted>
  <dcterms:created xsi:type="dcterms:W3CDTF">2016-03-14T18:33:10Z</dcterms:created>
  <dcterms:modified xsi:type="dcterms:W3CDTF">2018-09-06T00:13:34Z</dcterms:modified>
</cp:coreProperties>
</file>